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7"/>
  </p:notesMasterIdLst>
  <p:sldIdLst>
    <p:sldId id="269" r:id="rId2"/>
    <p:sldId id="259" r:id="rId3"/>
    <p:sldId id="270" r:id="rId4"/>
    <p:sldId id="298" r:id="rId5"/>
    <p:sldId id="299" r:id="rId6"/>
    <p:sldId id="308" r:id="rId7"/>
    <p:sldId id="300" r:id="rId8"/>
    <p:sldId id="301" r:id="rId9"/>
    <p:sldId id="302" r:id="rId10"/>
    <p:sldId id="303" r:id="rId11"/>
    <p:sldId id="305" r:id="rId12"/>
    <p:sldId id="304" r:id="rId13"/>
    <p:sldId id="310" r:id="rId14"/>
    <p:sldId id="306" r:id="rId15"/>
    <p:sldId id="307" r:id="rId1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4" pos="7378" userDrawn="1">
          <p15:clr>
            <a:srgbClr val="A4A3A4"/>
          </p15:clr>
        </p15:guide>
        <p15:guide id="5" pos="302" userDrawn="1">
          <p15:clr>
            <a:srgbClr val="A4A3A4"/>
          </p15:clr>
        </p15:guide>
        <p15:guide id="6" pos="438" userDrawn="1">
          <p15:clr>
            <a:srgbClr val="A4A3A4"/>
          </p15:clr>
        </p15:guide>
        <p15:guide id="7" pos="724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15463"/>
    <a:srgbClr val="91BA5B"/>
    <a:srgbClr val="FF8A00"/>
    <a:srgbClr val="2D6894"/>
    <a:srgbClr val="5F5E6C"/>
    <a:srgbClr val="49A49F"/>
    <a:srgbClr val="4285BC"/>
    <a:srgbClr val="394455"/>
    <a:srgbClr val="1B7FCC"/>
    <a:srgbClr val="0564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658" autoAdjust="0"/>
    <p:restoredTop sz="94662" autoAdjust="0"/>
  </p:normalViewPr>
  <p:slideViewPr>
    <p:cSldViewPr snapToGrid="0">
      <p:cViewPr varScale="1">
        <p:scale>
          <a:sx n="61" d="100"/>
          <a:sy n="61" d="100"/>
        </p:scale>
        <p:origin x="42" y="1026"/>
      </p:cViewPr>
      <p:guideLst>
        <p:guide orient="horz" pos="2160"/>
        <p:guide pos="3840"/>
        <p:guide pos="7378"/>
        <p:guide pos="302"/>
        <p:guide pos="438"/>
        <p:guide pos="724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40" d="100"/>
        <a:sy n="140" d="100"/>
      </p:scale>
      <p:origin x="0" y="812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00FB23-456D-4CC5-B97F-F4F2F14D6839}" type="datetimeFigureOut">
              <a:rPr lang="ko-KR" altLang="en-US" smtClean="0"/>
              <a:t>2020-03-11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49E80E-9EEF-4DAE-86A7-EFEDABA75D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30519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19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09780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>
          <a:xfrm flipH="1"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10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62888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4929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3405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509E8-EDB3-4BFB-9C63-B01D176D435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32702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688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3509E8-EDB3-4BFB-9C63-B01D176D435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12326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4" r:id="rId4"/>
    <p:sldLayoutId id="2147483652" r:id="rId5"/>
    <p:sldLayoutId id="2147483653" r:id="rId6"/>
  </p:sldLayoutIdLst>
  <p:hf sldNum="0" hd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kyunghankim/TIL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github.com/kyunghankim/TIL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github.com/kyunghankim/TIL" TargetMode="Externa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github.com/kyunghankim/TIL" TargetMode="Externa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://colah.github.io/posts/2015-08-Understanding-LSTMs/" TargetMode="External"/><Relationship Id="rId3" Type="http://schemas.openxmlformats.org/officeDocument/2006/relationships/hyperlink" Target="https://github.com/kyunghankim/TIL" TargetMode="External"/><Relationship Id="rId7" Type="http://schemas.openxmlformats.org/officeDocument/2006/relationships/hyperlink" Target="https://ko.wikipedia.org/wiki/%EC%84%9C%ED%8F%AC%ED%8A%B8_%EB%B2%A1%ED%84%B0_%EB%A8%B8%EC%8B%A0" TargetMode="External"/><Relationship Id="rId2" Type="http://schemas.openxmlformats.org/officeDocument/2006/relationships/hyperlink" Target="https://stock79.tistory.com/217?category=596062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m.blog.naver.com/wideeyed/221017173808" TargetMode="External"/><Relationship Id="rId5" Type="http://schemas.openxmlformats.org/officeDocument/2006/relationships/hyperlink" Target="http://docs.likejazz.com/lstm/" TargetMode="External"/><Relationship Id="rId4" Type="http://schemas.openxmlformats.org/officeDocument/2006/relationships/hyperlink" Target="http://karpathy.github.io/2015/05/21/rnn-effectiveness/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4" Type="http://schemas.openxmlformats.org/officeDocument/2006/relationships/hyperlink" Target="http://colah.github.io/posts/2015-08-Understanding-LSTMs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://colah.github.io/posts/2015-08-Understanding-LSTMs/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://colah.github.io/posts/2015-08-Understanding-LSTMs/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github.com/kyunghankim/TIL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github.com/kyunghankim/TIL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github.com/kyunghankim/TIL" TargetMode="Externa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github.com/kyunghankim/TIL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594909" y="1460572"/>
            <a:ext cx="5596166" cy="499120"/>
          </a:xfrm>
          <a:prstGeom prst="rect">
            <a:avLst/>
          </a:prstGeom>
          <a:solidFill>
            <a:srgbClr val="FF8A00"/>
          </a:solidFill>
          <a:ln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Rectangle 3"/>
          <p:cNvSpPr txBox="1">
            <a:spLocks noChangeArrowheads="1"/>
          </p:cNvSpPr>
          <p:nvPr/>
        </p:nvSpPr>
        <p:spPr bwMode="auto">
          <a:xfrm>
            <a:off x="594909" y="665148"/>
            <a:ext cx="7901230" cy="681405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l" latinLnBrk="0">
              <a:lnSpc>
                <a:spcPct val="80000"/>
              </a:lnSpc>
            </a:pPr>
            <a:r>
              <a:rPr lang="en-US" altLang="ko-KR" sz="5400" dirty="0">
                <a:effectLst/>
                <a:latin typeface="Calibri" panose="020F0502020204030204" pitchFamily="34" charset="0"/>
              </a:rPr>
              <a:t>Project: Time Stone</a:t>
            </a: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676471" y="1494688"/>
            <a:ext cx="5433041" cy="43088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l" latinLnBrk="0"/>
            <a:r>
              <a:rPr lang="en-US" altLang="ko-KR" sz="2800" b="0" dirty="0">
                <a:effectLst/>
                <a:latin typeface="Calibri" panose="020F0502020204030204" pitchFamily="34" charset="0"/>
              </a:rPr>
              <a:t>Trading with </a:t>
            </a:r>
            <a:r>
              <a:rPr lang="en-US" altLang="ko-KR" sz="2800" b="0" dirty="0" err="1">
                <a:effectLst/>
                <a:latin typeface="Calibri" panose="020F0502020204030204" pitchFamily="34" charset="0"/>
              </a:rPr>
              <a:t>keras</a:t>
            </a:r>
            <a:endParaRPr lang="en-US" altLang="ko-KR" sz="2800" b="0" dirty="0">
              <a:effectLst/>
              <a:latin typeface="Calibri" panose="020F0502020204030204" pitchFamily="34" charset="0"/>
            </a:endParaRPr>
          </a:p>
        </p:txBody>
      </p:sp>
      <p:sp>
        <p:nvSpPr>
          <p:cNvPr id="7" name="Rectangle 3">
            <a:extLst>
              <a:ext uri="{FF2B5EF4-FFF2-40B4-BE49-F238E27FC236}">
                <a16:creationId xmlns="" xmlns:a16="http://schemas.microsoft.com/office/drawing/2014/main" id="{A9F6286F-2AD9-4731-93E0-184CEAE8C1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655" y="5397428"/>
            <a:ext cx="2041864" cy="129266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l" latinLnBrk="0"/>
            <a:r>
              <a:rPr lang="en-US" altLang="ko-KR" sz="2800" b="0" dirty="0">
                <a:effectLst/>
                <a:latin typeface="Calibri" panose="020F0502020204030204" pitchFamily="34" charset="0"/>
              </a:rPr>
              <a:t> </a:t>
            </a:r>
            <a:r>
              <a:rPr lang="en-US" altLang="ko-KR" sz="1400" b="0" dirty="0">
                <a:effectLst/>
                <a:latin typeface="Calibri" panose="020F0502020204030204" pitchFamily="34" charset="0"/>
              </a:rPr>
              <a:t>Presented by </a:t>
            </a:r>
            <a:r>
              <a:rPr lang="ko-KR" altLang="en-US" sz="1400" b="0" dirty="0">
                <a:effectLst/>
                <a:latin typeface="Calibri" panose="020F0502020204030204" pitchFamily="34" charset="0"/>
              </a:rPr>
              <a:t>김경한             </a:t>
            </a:r>
            <a:endParaRPr lang="en-US" altLang="ko-KR" sz="1400" b="0" dirty="0">
              <a:effectLst/>
              <a:latin typeface="Calibri" panose="020F0502020204030204" pitchFamily="34" charset="0"/>
            </a:endParaRPr>
          </a:p>
          <a:p>
            <a:pPr algn="l" latinLnBrk="0"/>
            <a:r>
              <a:rPr lang="en-US" altLang="ko-KR" sz="1400" b="0" dirty="0">
                <a:effectLst/>
                <a:latin typeface="Calibri" panose="020F0502020204030204" pitchFamily="34" charset="0"/>
              </a:rPr>
              <a:t>  2020</a:t>
            </a:r>
            <a:r>
              <a:rPr lang="ko-KR" altLang="en-US" sz="1400" b="0" dirty="0">
                <a:effectLst/>
                <a:latin typeface="Calibri" panose="020F0502020204030204" pitchFamily="34" charset="0"/>
              </a:rPr>
              <a:t>년   </a:t>
            </a:r>
            <a:r>
              <a:rPr lang="en-US" altLang="ko-KR" sz="1400" b="0" dirty="0">
                <a:effectLst/>
                <a:latin typeface="Calibri" panose="020F0502020204030204" pitchFamily="34" charset="0"/>
              </a:rPr>
              <a:t>3</a:t>
            </a:r>
            <a:r>
              <a:rPr lang="ko-KR" altLang="en-US" sz="1400" b="0" dirty="0">
                <a:effectLst/>
                <a:latin typeface="Calibri" panose="020F0502020204030204" pitchFamily="34" charset="0"/>
              </a:rPr>
              <a:t>월 </a:t>
            </a:r>
            <a:r>
              <a:rPr lang="en-US" altLang="ko-KR" sz="1400" b="0" dirty="0">
                <a:effectLst/>
                <a:latin typeface="Calibri" panose="020F0502020204030204" pitchFamily="34" charset="0"/>
              </a:rPr>
              <a:t>9</a:t>
            </a:r>
            <a:r>
              <a:rPr lang="ko-KR" altLang="en-US" sz="1400" b="0" dirty="0">
                <a:effectLst/>
                <a:latin typeface="Calibri" panose="020F0502020204030204" pitchFamily="34" charset="0"/>
              </a:rPr>
              <a:t>일</a:t>
            </a:r>
            <a:endParaRPr lang="en-US" altLang="ko-KR" sz="1400" b="0" dirty="0">
              <a:effectLst/>
              <a:latin typeface="Calibri" panose="020F0502020204030204" pitchFamily="34" charset="0"/>
            </a:endParaRPr>
          </a:p>
          <a:p>
            <a:pPr algn="l" latinLnBrk="0"/>
            <a:r>
              <a:rPr lang="en-US" altLang="ko-KR" sz="1400" dirty="0">
                <a:hlinkClick r:id="rId2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https://github.com/kyunghankim/TIL</a:t>
            </a:r>
            <a:endParaRPr lang="ko-KR" altLang="en-US" sz="1400" dirty="0"/>
          </a:p>
          <a:p>
            <a:pPr algn="l" latinLnBrk="0"/>
            <a:endParaRPr lang="en-US" altLang="ko-KR" sz="1400" b="0" dirty="0">
              <a:effectLst/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3878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680869"/>
            <a:ext cx="11233150" cy="360448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690" y="243241"/>
            <a:ext cx="11211933" cy="55521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l" latinLnBrk="0">
              <a:lnSpc>
                <a:spcPct val="80000"/>
              </a:lnSpc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</a:rPr>
              <a:t>Trading Outcome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7E94B4CF-185E-47B2-B5CE-F98DC2867E27}"/>
              </a:ext>
            </a:extLst>
          </p:cNvPr>
          <p:cNvSpPr txBox="1"/>
          <p:nvPr/>
        </p:nvSpPr>
        <p:spPr>
          <a:xfrm>
            <a:off x="8203845" y="6464242"/>
            <a:ext cx="6521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hlinkClick r:id="rId2"/>
              </a:rPr>
              <a:t>https://github.com/kyunghankim/TIL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94360" y="691660"/>
            <a:ext cx="401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03-01 </a:t>
            </a:r>
            <a:r>
              <a:rPr lang="en-US" altLang="ko-KR" dirty="0" err="1" smtClean="0"/>
              <a:t>Profitday</a:t>
            </a:r>
            <a:r>
              <a:rPr lang="en-US" altLang="ko-KR" dirty="0" smtClean="0"/>
              <a:t> Ratio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425" y="1359637"/>
            <a:ext cx="5378800" cy="402776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8667" y="1359637"/>
            <a:ext cx="6513333" cy="3428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207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699157"/>
            <a:ext cx="11233150" cy="360448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690" y="252385"/>
            <a:ext cx="11211933" cy="55521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l" latinLnBrk="0">
              <a:lnSpc>
                <a:spcPct val="80000"/>
              </a:lnSpc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</a:rPr>
              <a:t>Trading Outcome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7E94B4CF-185E-47B2-B5CE-F98DC2867E27}"/>
              </a:ext>
            </a:extLst>
          </p:cNvPr>
          <p:cNvSpPr txBox="1"/>
          <p:nvPr/>
        </p:nvSpPr>
        <p:spPr>
          <a:xfrm>
            <a:off x="8203845" y="6464242"/>
            <a:ext cx="6521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hlinkClick r:id="rId2"/>
              </a:rPr>
              <a:t>https://github.com/kyunghankim/TIL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94360" y="691660"/>
            <a:ext cx="401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03-01 </a:t>
            </a:r>
            <a:r>
              <a:rPr lang="en-US" altLang="ko-KR" dirty="0" err="1" smtClean="0"/>
              <a:t>Profitday</a:t>
            </a:r>
            <a:r>
              <a:rPr lang="en-US" altLang="ko-KR" dirty="0" smtClean="0"/>
              <a:t> Ratio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690" y="1292772"/>
            <a:ext cx="9210675" cy="468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600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580285"/>
            <a:ext cx="11233150" cy="360448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7E94B4CF-185E-47B2-B5CE-F98DC2867E27}"/>
              </a:ext>
            </a:extLst>
          </p:cNvPr>
          <p:cNvSpPr txBox="1"/>
          <p:nvPr/>
        </p:nvSpPr>
        <p:spPr>
          <a:xfrm>
            <a:off x="8203845" y="6464242"/>
            <a:ext cx="6521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hlinkClick r:id="rId2"/>
              </a:rPr>
              <a:t>https://github.com/kyunghankim/TIL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425" y="1290214"/>
            <a:ext cx="9210675" cy="4686300"/>
          </a:xfrm>
          <a:prstGeom prst="rect">
            <a:avLst/>
          </a:prstGeom>
        </p:spPr>
      </p:pic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500642" y="100424"/>
            <a:ext cx="11211933" cy="55521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l" latinLnBrk="0">
              <a:lnSpc>
                <a:spcPct val="80000"/>
              </a:lnSpc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</a:rPr>
              <a:t>Trading Outcome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57784" y="582121"/>
            <a:ext cx="4096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03-02. Expected P/L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31426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직사각형 52"/>
          <p:cNvSpPr/>
          <p:nvPr/>
        </p:nvSpPr>
        <p:spPr>
          <a:xfrm>
            <a:off x="6322826" y="4736584"/>
            <a:ext cx="2646425" cy="1604301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*</a:t>
            </a:r>
            <a:r>
              <a:rPr lang="en-US" altLang="ko-KR" dirty="0" err="1" smtClean="0"/>
              <a:t>kNN,SVM</a:t>
            </a:r>
            <a:r>
              <a:rPr lang="ko-KR" altLang="en-US" dirty="0" smtClean="0"/>
              <a:t>주식투자</a:t>
            </a:r>
            <a:r>
              <a:rPr lang="en-US" altLang="ko-KR" dirty="0" smtClean="0"/>
              <a:t>:</a:t>
            </a:r>
            <a:endParaRPr lang="en-US" altLang="ko-KR" dirty="0" smtClean="0">
              <a:hlinkClick r:id="rId2"/>
            </a:endParaRPr>
          </a:p>
          <a:p>
            <a:pPr algn="ctr"/>
            <a:r>
              <a:rPr lang="en-US" altLang="ko-KR" dirty="0" smtClean="0">
                <a:hlinkClick r:id="rId2"/>
              </a:rPr>
              <a:t>https</a:t>
            </a:r>
            <a:r>
              <a:rPr lang="en-US" altLang="ko-KR" dirty="0">
                <a:hlinkClick r:id="rId2"/>
              </a:rPr>
              <a:t>://stock79.tistory.com/217?category=596062</a:t>
            </a:r>
            <a:endParaRPr lang="ko-KR" altLang="en-US" dirty="0"/>
          </a:p>
        </p:txBody>
      </p:sp>
      <p:sp>
        <p:nvSpPr>
          <p:cNvPr id="52" name="직사각형 51"/>
          <p:cNvSpPr/>
          <p:nvPr/>
        </p:nvSpPr>
        <p:spPr>
          <a:xfrm>
            <a:off x="9007542" y="4529629"/>
            <a:ext cx="3101447" cy="1791260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/>
          <p:cNvSpPr/>
          <p:nvPr/>
        </p:nvSpPr>
        <p:spPr>
          <a:xfrm>
            <a:off x="6302553" y="3046783"/>
            <a:ext cx="2684716" cy="1604301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/>
          <p:cNvSpPr/>
          <p:nvPr/>
        </p:nvSpPr>
        <p:spPr>
          <a:xfrm>
            <a:off x="9096960" y="1158057"/>
            <a:ext cx="2835415" cy="1754704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/>
          <p:cNvSpPr/>
          <p:nvPr/>
        </p:nvSpPr>
        <p:spPr>
          <a:xfrm>
            <a:off x="6322827" y="1158057"/>
            <a:ext cx="2684716" cy="1754704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Rectangle 1"/>
          <p:cNvSpPr/>
          <p:nvPr/>
        </p:nvSpPr>
        <p:spPr>
          <a:xfrm>
            <a:off x="479425" y="580285"/>
            <a:ext cx="11233150" cy="360448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7E94B4CF-185E-47B2-B5CE-F98DC2867E27}"/>
              </a:ext>
            </a:extLst>
          </p:cNvPr>
          <p:cNvSpPr txBox="1"/>
          <p:nvPr/>
        </p:nvSpPr>
        <p:spPr>
          <a:xfrm>
            <a:off x="8203845" y="6464242"/>
            <a:ext cx="6521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hlinkClick r:id="rId3"/>
              </a:rPr>
              <a:t>https://github.com/kyunghankim/TIL</a:t>
            </a:r>
            <a:endParaRPr lang="ko-KR" altLang="en-US" dirty="0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500642" y="100424"/>
            <a:ext cx="11211933" cy="55521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l" latinLnBrk="0">
              <a:lnSpc>
                <a:spcPct val="80000"/>
              </a:lnSpc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</a:rPr>
              <a:t>Trading Outcome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57784" y="582121"/>
            <a:ext cx="5750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03-03. </a:t>
            </a:r>
            <a:r>
              <a:rPr lang="en-US" altLang="ko-KR" dirty="0" smtClean="0"/>
              <a:t>Further reading &amp; Future </a:t>
            </a:r>
            <a:r>
              <a:rPr lang="en-US" altLang="ko-KR" dirty="0" smtClean="0"/>
              <a:t>plan</a:t>
            </a:r>
            <a:endParaRPr lang="ko-KR" altLang="en-US" dirty="0"/>
          </a:p>
        </p:txBody>
      </p:sp>
      <p:grpSp>
        <p:nvGrpSpPr>
          <p:cNvPr id="8" name="Group 6"/>
          <p:cNvGrpSpPr/>
          <p:nvPr/>
        </p:nvGrpSpPr>
        <p:grpSpPr>
          <a:xfrm>
            <a:off x="1090990" y="2731218"/>
            <a:ext cx="1900182" cy="1942538"/>
            <a:chOff x="5090614" y="2979894"/>
            <a:chExt cx="2010773" cy="2010773"/>
          </a:xfrm>
        </p:grpSpPr>
        <p:grpSp>
          <p:nvGrpSpPr>
            <p:cNvPr id="9" name="Group 7"/>
            <p:cNvGrpSpPr/>
            <p:nvPr/>
          </p:nvGrpSpPr>
          <p:grpSpPr>
            <a:xfrm>
              <a:off x="5090614" y="2979894"/>
              <a:ext cx="2010773" cy="2010773"/>
              <a:chOff x="5090614" y="2979894"/>
              <a:chExt cx="2010773" cy="2010773"/>
            </a:xfrm>
          </p:grpSpPr>
          <p:sp>
            <p:nvSpPr>
              <p:cNvPr id="23" name="Oval 20"/>
              <p:cNvSpPr/>
              <p:nvPr/>
            </p:nvSpPr>
            <p:spPr>
              <a:xfrm>
                <a:off x="5090614" y="2979894"/>
                <a:ext cx="2010773" cy="2010773"/>
              </a:xfrm>
              <a:prstGeom prst="ellipse">
                <a:avLst/>
              </a:prstGeom>
              <a:solidFill>
                <a:srgbClr val="FF8A00"/>
              </a:solidFill>
              <a:ln w="38100">
                <a:solidFill>
                  <a:srgbClr val="FF8A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24" name="Oval 21"/>
              <p:cNvSpPr/>
              <p:nvPr/>
            </p:nvSpPr>
            <p:spPr>
              <a:xfrm>
                <a:off x="5130145" y="3019425"/>
                <a:ext cx="1931710" cy="1931710"/>
              </a:xfrm>
              <a:prstGeom prst="ellipse">
                <a:avLst/>
              </a:prstGeom>
              <a:noFill/>
              <a:ln w="19050">
                <a:solidFill>
                  <a:schemeClr val="bg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0" name="speed"/>
            <p:cNvSpPr txBox="1">
              <a:spLocks noChangeArrowheads="1"/>
            </p:cNvSpPr>
            <p:nvPr/>
          </p:nvSpPr>
          <p:spPr bwMode="auto">
            <a:xfrm>
              <a:off x="5130145" y="4166620"/>
              <a:ext cx="1931710" cy="688149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square" lIns="0" tIns="0" rIns="0" bIns="0" anchor="t" anchorCtr="0">
              <a:spAutoFit/>
              <a:sp3d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algn="ctr" latinLnBrk="0">
                <a:lnSpc>
                  <a:spcPct val="90000"/>
                </a:lnSpc>
                <a:buClr>
                  <a:prstClr val="white"/>
                </a:buClr>
                <a:defRPr/>
              </a:pPr>
              <a:r>
                <a:rPr lang="en-US" altLang="ko-KR" sz="2400" b="1" dirty="0" smtClean="0">
                  <a:latin typeface="Calibri" panose="020F0502020204030204" pitchFamily="34" charset="0"/>
                  <a:ea typeface="Tahoma" pitchFamily="34" charset="0"/>
                  <a:cs typeface="Arial" panose="020B0604020202020204" pitchFamily="34" charset="0"/>
                </a:rPr>
                <a:t>Reading about LSTM</a:t>
              </a:r>
              <a:endParaRPr lang="en-US" altLang="ko-KR" sz="2400" b="1" dirty="0"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12" name="Group 9"/>
            <p:cNvGrpSpPr/>
            <p:nvPr/>
          </p:nvGrpSpPr>
          <p:grpSpPr>
            <a:xfrm>
              <a:off x="5732998" y="3238500"/>
              <a:ext cx="726006" cy="827508"/>
              <a:chOff x="4021138" y="1814513"/>
              <a:chExt cx="669925" cy="763588"/>
            </a:xfrm>
            <a:solidFill>
              <a:schemeClr val="bg1"/>
            </a:solidFill>
          </p:grpSpPr>
          <p:sp>
            <p:nvSpPr>
              <p:cNvPr id="13" name="Freeform 6"/>
              <p:cNvSpPr>
                <a:spLocks noEditPoints="1"/>
              </p:cNvSpPr>
              <p:nvPr/>
            </p:nvSpPr>
            <p:spPr bwMode="auto">
              <a:xfrm>
                <a:off x="4140200" y="1938338"/>
                <a:ext cx="431800" cy="639763"/>
              </a:xfrm>
              <a:custGeom>
                <a:avLst/>
                <a:gdLst>
                  <a:gd name="T0" fmla="*/ 96 w 272"/>
                  <a:gd name="T1" fmla="*/ 7 h 403"/>
                  <a:gd name="T2" fmla="*/ 40 w 272"/>
                  <a:gd name="T3" fmla="*/ 40 h 403"/>
                  <a:gd name="T4" fmla="*/ 5 w 272"/>
                  <a:gd name="T5" fmla="*/ 97 h 403"/>
                  <a:gd name="T6" fmla="*/ 1 w 272"/>
                  <a:gd name="T7" fmla="*/ 148 h 403"/>
                  <a:gd name="T8" fmla="*/ 29 w 272"/>
                  <a:gd name="T9" fmla="*/ 232 h 403"/>
                  <a:gd name="T10" fmla="*/ 55 w 272"/>
                  <a:gd name="T11" fmla="*/ 273 h 403"/>
                  <a:gd name="T12" fmla="*/ 63 w 272"/>
                  <a:gd name="T13" fmla="*/ 314 h 403"/>
                  <a:gd name="T14" fmla="*/ 55 w 272"/>
                  <a:gd name="T15" fmla="*/ 329 h 403"/>
                  <a:gd name="T16" fmla="*/ 55 w 272"/>
                  <a:gd name="T17" fmla="*/ 349 h 403"/>
                  <a:gd name="T18" fmla="*/ 55 w 272"/>
                  <a:gd name="T19" fmla="*/ 364 h 403"/>
                  <a:gd name="T20" fmla="*/ 61 w 272"/>
                  <a:gd name="T21" fmla="*/ 384 h 403"/>
                  <a:gd name="T22" fmla="*/ 80 w 272"/>
                  <a:gd name="T23" fmla="*/ 402 h 403"/>
                  <a:gd name="T24" fmla="*/ 189 w 272"/>
                  <a:gd name="T25" fmla="*/ 403 h 403"/>
                  <a:gd name="T26" fmla="*/ 206 w 272"/>
                  <a:gd name="T27" fmla="*/ 387 h 403"/>
                  <a:gd name="T28" fmla="*/ 217 w 272"/>
                  <a:gd name="T29" fmla="*/ 370 h 403"/>
                  <a:gd name="T30" fmla="*/ 217 w 272"/>
                  <a:gd name="T31" fmla="*/ 349 h 403"/>
                  <a:gd name="T32" fmla="*/ 217 w 272"/>
                  <a:gd name="T33" fmla="*/ 334 h 403"/>
                  <a:gd name="T34" fmla="*/ 212 w 272"/>
                  <a:gd name="T35" fmla="*/ 316 h 403"/>
                  <a:gd name="T36" fmla="*/ 214 w 272"/>
                  <a:gd name="T37" fmla="*/ 278 h 403"/>
                  <a:gd name="T38" fmla="*/ 236 w 272"/>
                  <a:gd name="T39" fmla="*/ 243 h 403"/>
                  <a:gd name="T40" fmla="*/ 269 w 272"/>
                  <a:gd name="T41" fmla="*/ 161 h 403"/>
                  <a:gd name="T42" fmla="*/ 270 w 272"/>
                  <a:gd name="T43" fmla="*/ 110 h 403"/>
                  <a:gd name="T44" fmla="*/ 241 w 272"/>
                  <a:gd name="T45" fmla="*/ 50 h 403"/>
                  <a:gd name="T46" fmla="*/ 189 w 272"/>
                  <a:gd name="T47" fmla="*/ 11 h 403"/>
                  <a:gd name="T48" fmla="*/ 136 w 272"/>
                  <a:gd name="T49" fmla="*/ 0 h 403"/>
                  <a:gd name="T50" fmla="*/ 201 w 272"/>
                  <a:gd name="T51" fmla="*/ 367 h 403"/>
                  <a:gd name="T52" fmla="*/ 202 w 272"/>
                  <a:gd name="T53" fmla="*/ 373 h 403"/>
                  <a:gd name="T54" fmla="*/ 192 w 272"/>
                  <a:gd name="T55" fmla="*/ 385 h 403"/>
                  <a:gd name="T56" fmla="*/ 87 w 272"/>
                  <a:gd name="T57" fmla="*/ 389 h 403"/>
                  <a:gd name="T58" fmla="*/ 79 w 272"/>
                  <a:gd name="T59" fmla="*/ 381 h 403"/>
                  <a:gd name="T60" fmla="*/ 69 w 272"/>
                  <a:gd name="T61" fmla="*/ 370 h 403"/>
                  <a:gd name="T62" fmla="*/ 71 w 272"/>
                  <a:gd name="T63" fmla="*/ 353 h 403"/>
                  <a:gd name="T64" fmla="*/ 70 w 272"/>
                  <a:gd name="T65" fmla="*/ 347 h 403"/>
                  <a:gd name="T66" fmla="*/ 70 w 272"/>
                  <a:gd name="T67" fmla="*/ 332 h 403"/>
                  <a:gd name="T68" fmla="*/ 72 w 272"/>
                  <a:gd name="T69" fmla="*/ 324 h 403"/>
                  <a:gd name="T70" fmla="*/ 203 w 272"/>
                  <a:gd name="T71" fmla="*/ 329 h 403"/>
                  <a:gd name="T72" fmla="*/ 203 w 272"/>
                  <a:gd name="T73" fmla="*/ 347 h 403"/>
                  <a:gd name="T74" fmla="*/ 92 w 272"/>
                  <a:gd name="T75" fmla="*/ 196 h 403"/>
                  <a:gd name="T76" fmla="*/ 148 w 272"/>
                  <a:gd name="T77" fmla="*/ 186 h 403"/>
                  <a:gd name="T78" fmla="*/ 109 w 272"/>
                  <a:gd name="T79" fmla="*/ 310 h 403"/>
                  <a:gd name="T80" fmla="*/ 197 w 272"/>
                  <a:gd name="T81" fmla="*/ 285 h 403"/>
                  <a:gd name="T82" fmla="*/ 185 w 272"/>
                  <a:gd name="T83" fmla="*/ 170 h 403"/>
                  <a:gd name="T84" fmla="*/ 148 w 272"/>
                  <a:gd name="T85" fmla="*/ 168 h 403"/>
                  <a:gd name="T86" fmla="*/ 92 w 272"/>
                  <a:gd name="T87" fmla="*/ 178 h 403"/>
                  <a:gd name="T88" fmla="*/ 77 w 272"/>
                  <a:gd name="T89" fmla="*/ 310 h 403"/>
                  <a:gd name="T90" fmla="*/ 68 w 272"/>
                  <a:gd name="T91" fmla="*/ 265 h 403"/>
                  <a:gd name="T92" fmla="*/ 41 w 272"/>
                  <a:gd name="T93" fmla="*/ 225 h 403"/>
                  <a:gd name="T94" fmla="*/ 15 w 272"/>
                  <a:gd name="T95" fmla="*/ 147 h 403"/>
                  <a:gd name="T96" fmla="*/ 19 w 272"/>
                  <a:gd name="T97" fmla="*/ 101 h 403"/>
                  <a:gd name="T98" fmla="*/ 49 w 272"/>
                  <a:gd name="T99" fmla="*/ 51 h 403"/>
                  <a:gd name="T100" fmla="*/ 99 w 272"/>
                  <a:gd name="T101" fmla="*/ 21 h 403"/>
                  <a:gd name="T102" fmla="*/ 149 w 272"/>
                  <a:gd name="T103" fmla="*/ 16 h 403"/>
                  <a:gd name="T104" fmla="*/ 204 w 272"/>
                  <a:gd name="T105" fmla="*/ 36 h 403"/>
                  <a:gd name="T106" fmla="*/ 244 w 272"/>
                  <a:gd name="T107" fmla="*/ 79 h 403"/>
                  <a:gd name="T108" fmla="*/ 258 w 272"/>
                  <a:gd name="T109" fmla="*/ 138 h 403"/>
                  <a:gd name="T110" fmla="*/ 245 w 272"/>
                  <a:gd name="T111" fmla="*/ 194 h 403"/>
                  <a:gd name="T112" fmla="*/ 208 w 272"/>
                  <a:gd name="T113" fmla="*/ 260 h 4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72" h="403">
                    <a:moveTo>
                      <a:pt x="136" y="0"/>
                    </a:moveTo>
                    <a:lnTo>
                      <a:pt x="136" y="0"/>
                    </a:lnTo>
                    <a:lnTo>
                      <a:pt x="122" y="2"/>
                    </a:lnTo>
                    <a:lnTo>
                      <a:pt x="109" y="4"/>
                    </a:lnTo>
                    <a:lnTo>
                      <a:pt x="96" y="7"/>
                    </a:lnTo>
                    <a:lnTo>
                      <a:pt x="83" y="11"/>
                    </a:lnTo>
                    <a:lnTo>
                      <a:pt x="71" y="18"/>
                    </a:lnTo>
                    <a:lnTo>
                      <a:pt x="59" y="24"/>
                    </a:lnTo>
                    <a:lnTo>
                      <a:pt x="49" y="32"/>
                    </a:lnTo>
                    <a:lnTo>
                      <a:pt x="40" y="40"/>
                    </a:lnTo>
                    <a:lnTo>
                      <a:pt x="31" y="50"/>
                    </a:lnTo>
                    <a:lnTo>
                      <a:pt x="22" y="61"/>
                    </a:lnTo>
                    <a:lnTo>
                      <a:pt x="16" y="73"/>
                    </a:lnTo>
                    <a:lnTo>
                      <a:pt x="11" y="85"/>
                    </a:lnTo>
                    <a:lnTo>
                      <a:pt x="5" y="97"/>
                    </a:lnTo>
                    <a:lnTo>
                      <a:pt x="2" y="110"/>
                    </a:lnTo>
                    <a:lnTo>
                      <a:pt x="0" y="124"/>
                    </a:lnTo>
                    <a:lnTo>
                      <a:pt x="0" y="138"/>
                    </a:lnTo>
                    <a:lnTo>
                      <a:pt x="0" y="138"/>
                    </a:lnTo>
                    <a:lnTo>
                      <a:pt x="1" y="148"/>
                    </a:lnTo>
                    <a:lnTo>
                      <a:pt x="3" y="161"/>
                    </a:lnTo>
                    <a:lnTo>
                      <a:pt x="6" y="178"/>
                    </a:lnTo>
                    <a:lnTo>
                      <a:pt x="13" y="198"/>
                    </a:lnTo>
                    <a:lnTo>
                      <a:pt x="22" y="220"/>
                    </a:lnTo>
                    <a:lnTo>
                      <a:pt x="29" y="232"/>
                    </a:lnTo>
                    <a:lnTo>
                      <a:pt x="35" y="243"/>
                    </a:lnTo>
                    <a:lnTo>
                      <a:pt x="44" y="255"/>
                    </a:lnTo>
                    <a:lnTo>
                      <a:pt x="53" y="268"/>
                    </a:lnTo>
                    <a:lnTo>
                      <a:pt x="53" y="268"/>
                    </a:lnTo>
                    <a:lnTo>
                      <a:pt x="55" y="273"/>
                    </a:lnTo>
                    <a:lnTo>
                      <a:pt x="58" y="277"/>
                    </a:lnTo>
                    <a:lnTo>
                      <a:pt x="60" y="289"/>
                    </a:lnTo>
                    <a:lnTo>
                      <a:pt x="62" y="301"/>
                    </a:lnTo>
                    <a:lnTo>
                      <a:pt x="63" y="314"/>
                    </a:lnTo>
                    <a:lnTo>
                      <a:pt x="63" y="314"/>
                    </a:lnTo>
                    <a:lnTo>
                      <a:pt x="59" y="316"/>
                    </a:lnTo>
                    <a:lnTo>
                      <a:pt x="57" y="319"/>
                    </a:lnTo>
                    <a:lnTo>
                      <a:pt x="55" y="323"/>
                    </a:lnTo>
                    <a:lnTo>
                      <a:pt x="55" y="329"/>
                    </a:lnTo>
                    <a:lnTo>
                      <a:pt x="55" y="329"/>
                    </a:lnTo>
                    <a:lnTo>
                      <a:pt x="55" y="334"/>
                    </a:lnTo>
                    <a:lnTo>
                      <a:pt x="58" y="339"/>
                    </a:lnTo>
                    <a:lnTo>
                      <a:pt x="58" y="339"/>
                    </a:lnTo>
                    <a:lnTo>
                      <a:pt x="55" y="344"/>
                    </a:lnTo>
                    <a:lnTo>
                      <a:pt x="55" y="349"/>
                    </a:lnTo>
                    <a:lnTo>
                      <a:pt x="55" y="349"/>
                    </a:lnTo>
                    <a:lnTo>
                      <a:pt x="55" y="355"/>
                    </a:lnTo>
                    <a:lnTo>
                      <a:pt x="58" y="360"/>
                    </a:lnTo>
                    <a:lnTo>
                      <a:pt x="58" y="360"/>
                    </a:lnTo>
                    <a:lnTo>
                      <a:pt x="55" y="364"/>
                    </a:lnTo>
                    <a:lnTo>
                      <a:pt x="55" y="370"/>
                    </a:lnTo>
                    <a:lnTo>
                      <a:pt x="55" y="370"/>
                    </a:lnTo>
                    <a:lnTo>
                      <a:pt x="55" y="375"/>
                    </a:lnTo>
                    <a:lnTo>
                      <a:pt x="57" y="381"/>
                    </a:lnTo>
                    <a:lnTo>
                      <a:pt x="61" y="384"/>
                    </a:lnTo>
                    <a:lnTo>
                      <a:pt x="66" y="387"/>
                    </a:lnTo>
                    <a:lnTo>
                      <a:pt x="66" y="387"/>
                    </a:lnTo>
                    <a:lnTo>
                      <a:pt x="68" y="394"/>
                    </a:lnTo>
                    <a:lnTo>
                      <a:pt x="73" y="399"/>
                    </a:lnTo>
                    <a:lnTo>
                      <a:pt x="80" y="402"/>
                    </a:lnTo>
                    <a:lnTo>
                      <a:pt x="83" y="403"/>
                    </a:lnTo>
                    <a:lnTo>
                      <a:pt x="87" y="403"/>
                    </a:lnTo>
                    <a:lnTo>
                      <a:pt x="185" y="403"/>
                    </a:lnTo>
                    <a:lnTo>
                      <a:pt x="185" y="403"/>
                    </a:lnTo>
                    <a:lnTo>
                      <a:pt x="189" y="403"/>
                    </a:lnTo>
                    <a:lnTo>
                      <a:pt x="192" y="402"/>
                    </a:lnTo>
                    <a:lnTo>
                      <a:pt x="198" y="399"/>
                    </a:lnTo>
                    <a:lnTo>
                      <a:pt x="204" y="394"/>
                    </a:lnTo>
                    <a:lnTo>
                      <a:pt x="206" y="387"/>
                    </a:lnTo>
                    <a:lnTo>
                      <a:pt x="206" y="387"/>
                    </a:lnTo>
                    <a:lnTo>
                      <a:pt x="210" y="384"/>
                    </a:lnTo>
                    <a:lnTo>
                      <a:pt x="215" y="381"/>
                    </a:lnTo>
                    <a:lnTo>
                      <a:pt x="217" y="375"/>
                    </a:lnTo>
                    <a:lnTo>
                      <a:pt x="217" y="370"/>
                    </a:lnTo>
                    <a:lnTo>
                      <a:pt x="217" y="370"/>
                    </a:lnTo>
                    <a:lnTo>
                      <a:pt x="217" y="364"/>
                    </a:lnTo>
                    <a:lnTo>
                      <a:pt x="214" y="360"/>
                    </a:lnTo>
                    <a:lnTo>
                      <a:pt x="214" y="360"/>
                    </a:lnTo>
                    <a:lnTo>
                      <a:pt x="217" y="355"/>
                    </a:lnTo>
                    <a:lnTo>
                      <a:pt x="217" y="349"/>
                    </a:lnTo>
                    <a:lnTo>
                      <a:pt x="217" y="349"/>
                    </a:lnTo>
                    <a:lnTo>
                      <a:pt x="217" y="344"/>
                    </a:lnTo>
                    <a:lnTo>
                      <a:pt x="214" y="339"/>
                    </a:lnTo>
                    <a:lnTo>
                      <a:pt x="214" y="339"/>
                    </a:lnTo>
                    <a:lnTo>
                      <a:pt x="217" y="334"/>
                    </a:lnTo>
                    <a:lnTo>
                      <a:pt x="217" y="329"/>
                    </a:lnTo>
                    <a:lnTo>
                      <a:pt x="217" y="329"/>
                    </a:lnTo>
                    <a:lnTo>
                      <a:pt x="217" y="323"/>
                    </a:lnTo>
                    <a:lnTo>
                      <a:pt x="215" y="319"/>
                    </a:lnTo>
                    <a:lnTo>
                      <a:pt x="212" y="316"/>
                    </a:lnTo>
                    <a:lnTo>
                      <a:pt x="208" y="313"/>
                    </a:lnTo>
                    <a:lnTo>
                      <a:pt x="208" y="313"/>
                    </a:lnTo>
                    <a:lnTo>
                      <a:pt x="209" y="303"/>
                    </a:lnTo>
                    <a:lnTo>
                      <a:pt x="210" y="290"/>
                    </a:lnTo>
                    <a:lnTo>
                      <a:pt x="214" y="278"/>
                    </a:lnTo>
                    <a:lnTo>
                      <a:pt x="216" y="273"/>
                    </a:lnTo>
                    <a:lnTo>
                      <a:pt x="219" y="268"/>
                    </a:lnTo>
                    <a:lnTo>
                      <a:pt x="219" y="268"/>
                    </a:lnTo>
                    <a:lnTo>
                      <a:pt x="228" y="255"/>
                    </a:lnTo>
                    <a:lnTo>
                      <a:pt x="236" y="243"/>
                    </a:lnTo>
                    <a:lnTo>
                      <a:pt x="243" y="232"/>
                    </a:lnTo>
                    <a:lnTo>
                      <a:pt x="249" y="220"/>
                    </a:lnTo>
                    <a:lnTo>
                      <a:pt x="259" y="198"/>
                    </a:lnTo>
                    <a:lnTo>
                      <a:pt x="265" y="178"/>
                    </a:lnTo>
                    <a:lnTo>
                      <a:pt x="269" y="161"/>
                    </a:lnTo>
                    <a:lnTo>
                      <a:pt x="271" y="148"/>
                    </a:lnTo>
                    <a:lnTo>
                      <a:pt x="272" y="138"/>
                    </a:lnTo>
                    <a:lnTo>
                      <a:pt x="272" y="138"/>
                    </a:lnTo>
                    <a:lnTo>
                      <a:pt x="272" y="124"/>
                    </a:lnTo>
                    <a:lnTo>
                      <a:pt x="270" y="110"/>
                    </a:lnTo>
                    <a:lnTo>
                      <a:pt x="266" y="97"/>
                    </a:lnTo>
                    <a:lnTo>
                      <a:pt x="261" y="85"/>
                    </a:lnTo>
                    <a:lnTo>
                      <a:pt x="256" y="73"/>
                    </a:lnTo>
                    <a:lnTo>
                      <a:pt x="249" y="61"/>
                    </a:lnTo>
                    <a:lnTo>
                      <a:pt x="241" y="50"/>
                    </a:lnTo>
                    <a:lnTo>
                      <a:pt x="232" y="40"/>
                    </a:lnTo>
                    <a:lnTo>
                      <a:pt x="222" y="32"/>
                    </a:lnTo>
                    <a:lnTo>
                      <a:pt x="212" y="24"/>
                    </a:lnTo>
                    <a:lnTo>
                      <a:pt x="201" y="18"/>
                    </a:lnTo>
                    <a:lnTo>
                      <a:pt x="189" y="11"/>
                    </a:lnTo>
                    <a:lnTo>
                      <a:pt x="177" y="7"/>
                    </a:lnTo>
                    <a:lnTo>
                      <a:pt x="163" y="4"/>
                    </a:lnTo>
                    <a:lnTo>
                      <a:pt x="150" y="2"/>
                    </a:lnTo>
                    <a:lnTo>
                      <a:pt x="136" y="0"/>
                    </a:lnTo>
                    <a:lnTo>
                      <a:pt x="136" y="0"/>
                    </a:lnTo>
                    <a:close/>
                    <a:moveTo>
                      <a:pt x="203" y="349"/>
                    </a:moveTo>
                    <a:lnTo>
                      <a:pt x="203" y="349"/>
                    </a:lnTo>
                    <a:lnTo>
                      <a:pt x="203" y="351"/>
                    </a:lnTo>
                    <a:lnTo>
                      <a:pt x="201" y="353"/>
                    </a:lnTo>
                    <a:lnTo>
                      <a:pt x="201" y="367"/>
                    </a:lnTo>
                    <a:lnTo>
                      <a:pt x="201" y="367"/>
                    </a:lnTo>
                    <a:lnTo>
                      <a:pt x="203" y="368"/>
                    </a:lnTo>
                    <a:lnTo>
                      <a:pt x="203" y="370"/>
                    </a:lnTo>
                    <a:lnTo>
                      <a:pt x="203" y="370"/>
                    </a:lnTo>
                    <a:lnTo>
                      <a:pt x="202" y="373"/>
                    </a:lnTo>
                    <a:lnTo>
                      <a:pt x="200" y="374"/>
                    </a:lnTo>
                    <a:lnTo>
                      <a:pt x="193" y="381"/>
                    </a:lnTo>
                    <a:lnTo>
                      <a:pt x="193" y="382"/>
                    </a:lnTo>
                    <a:lnTo>
                      <a:pt x="193" y="382"/>
                    </a:lnTo>
                    <a:lnTo>
                      <a:pt x="192" y="385"/>
                    </a:lnTo>
                    <a:lnTo>
                      <a:pt x="191" y="387"/>
                    </a:lnTo>
                    <a:lnTo>
                      <a:pt x="188" y="389"/>
                    </a:lnTo>
                    <a:lnTo>
                      <a:pt x="185" y="389"/>
                    </a:lnTo>
                    <a:lnTo>
                      <a:pt x="87" y="389"/>
                    </a:lnTo>
                    <a:lnTo>
                      <a:pt x="87" y="389"/>
                    </a:lnTo>
                    <a:lnTo>
                      <a:pt x="84" y="389"/>
                    </a:lnTo>
                    <a:lnTo>
                      <a:pt x="82" y="387"/>
                    </a:lnTo>
                    <a:lnTo>
                      <a:pt x="80" y="385"/>
                    </a:lnTo>
                    <a:lnTo>
                      <a:pt x="79" y="382"/>
                    </a:lnTo>
                    <a:lnTo>
                      <a:pt x="79" y="381"/>
                    </a:lnTo>
                    <a:lnTo>
                      <a:pt x="72" y="374"/>
                    </a:lnTo>
                    <a:lnTo>
                      <a:pt x="72" y="374"/>
                    </a:lnTo>
                    <a:lnTo>
                      <a:pt x="70" y="373"/>
                    </a:lnTo>
                    <a:lnTo>
                      <a:pt x="69" y="370"/>
                    </a:lnTo>
                    <a:lnTo>
                      <a:pt x="69" y="370"/>
                    </a:lnTo>
                    <a:lnTo>
                      <a:pt x="69" y="369"/>
                    </a:lnTo>
                    <a:lnTo>
                      <a:pt x="71" y="367"/>
                    </a:lnTo>
                    <a:lnTo>
                      <a:pt x="176" y="367"/>
                    </a:lnTo>
                    <a:lnTo>
                      <a:pt x="176" y="353"/>
                    </a:lnTo>
                    <a:lnTo>
                      <a:pt x="71" y="353"/>
                    </a:lnTo>
                    <a:lnTo>
                      <a:pt x="71" y="353"/>
                    </a:lnTo>
                    <a:lnTo>
                      <a:pt x="69" y="351"/>
                    </a:lnTo>
                    <a:lnTo>
                      <a:pt x="69" y="349"/>
                    </a:lnTo>
                    <a:lnTo>
                      <a:pt x="69" y="349"/>
                    </a:lnTo>
                    <a:lnTo>
                      <a:pt x="70" y="347"/>
                    </a:lnTo>
                    <a:lnTo>
                      <a:pt x="71" y="346"/>
                    </a:lnTo>
                    <a:lnTo>
                      <a:pt x="176" y="346"/>
                    </a:lnTo>
                    <a:lnTo>
                      <a:pt x="176" y="332"/>
                    </a:lnTo>
                    <a:lnTo>
                      <a:pt x="70" y="332"/>
                    </a:lnTo>
                    <a:lnTo>
                      <a:pt x="70" y="332"/>
                    </a:lnTo>
                    <a:lnTo>
                      <a:pt x="69" y="330"/>
                    </a:lnTo>
                    <a:lnTo>
                      <a:pt x="69" y="329"/>
                    </a:lnTo>
                    <a:lnTo>
                      <a:pt x="69" y="329"/>
                    </a:lnTo>
                    <a:lnTo>
                      <a:pt x="70" y="326"/>
                    </a:lnTo>
                    <a:lnTo>
                      <a:pt x="72" y="324"/>
                    </a:lnTo>
                    <a:lnTo>
                      <a:pt x="200" y="324"/>
                    </a:lnTo>
                    <a:lnTo>
                      <a:pt x="200" y="324"/>
                    </a:lnTo>
                    <a:lnTo>
                      <a:pt x="202" y="326"/>
                    </a:lnTo>
                    <a:lnTo>
                      <a:pt x="203" y="329"/>
                    </a:lnTo>
                    <a:lnTo>
                      <a:pt x="203" y="329"/>
                    </a:lnTo>
                    <a:lnTo>
                      <a:pt x="203" y="331"/>
                    </a:lnTo>
                    <a:lnTo>
                      <a:pt x="201" y="332"/>
                    </a:lnTo>
                    <a:lnTo>
                      <a:pt x="201" y="346"/>
                    </a:lnTo>
                    <a:lnTo>
                      <a:pt x="201" y="346"/>
                    </a:lnTo>
                    <a:lnTo>
                      <a:pt x="203" y="347"/>
                    </a:lnTo>
                    <a:lnTo>
                      <a:pt x="203" y="349"/>
                    </a:lnTo>
                    <a:lnTo>
                      <a:pt x="203" y="349"/>
                    </a:lnTo>
                    <a:close/>
                    <a:moveTo>
                      <a:pt x="109" y="310"/>
                    </a:moveTo>
                    <a:lnTo>
                      <a:pt x="90" y="195"/>
                    </a:lnTo>
                    <a:lnTo>
                      <a:pt x="92" y="196"/>
                    </a:lnTo>
                    <a:lnTo>
                      <a:pt x="103" y="186"/>
                    </a:lnTo>
                    <a:lnTo>
                      <a:pt x="114" y="196"/>
                    </a:lnTo>
                    <a:lnTo>
                      <a:pt x="125" y="186"/>
                    </a:lnTo>
                    <a:lnTo>
                      <a:pt x="137" y="196"/>
                    </a:lnTo>
                    <a:lnTo>
                      <a:pt x="148" y="186"/>
                    </a:lnTo>
                    <a:lnTo>
                      <a:pt x="158" y="196"/>
                    </a:lnTo>
                    <a:lnTo>
                      <a:pt x="170" y="186"/>
                    </a:lnTo>
                    <a:lnTo>
                      <a:pt x="181" y="196"/>
                    </a:lnTo>
                    <a:lnTo>
                      <a:pt x="163" y="310"/>
                    </a:lnTo>
                    <a:lnTo>
                      <a:pt x="109" y="310"/>
                    </a:lnTo>
                    <a:close/>
                    <a:moveTo>
                      <a:pt x="208" y="260"/>
                    </a:moveTo>
                    <a:lnTo>
                      <a:pt x="208" y="260"/>
                    </a:lnTo>
                    <a:lnTo>
                      <a:pt x="204" y="265"/>
                    </a:lnTo>
                    <a:lnTo>
                      <a:pt x="202" y="272"/>
                    </a:lnTo>
                    <a:lnTo>
                      <a:pt x="197" y="285"/>
                    </a:lnTo>
                    <a:lnTo>
                      <a:pt x="195" y="299"/>
                    </a:lnTo>
                    <a:lnTo>
                      <a:pt x="194" y="310"/>
                    </a:lnTo>
                    <a:lnTo>
                      <a:pt x="177" y="310"/>
                    </a:lnTo>
                    <a:lnTo>
                      <a:pt x="200" y="172"/>
                    </a:lnTo>
                    <a:lnTo>
                      <a:pt x="185" y="170"/>
                    </a:lnTo>
                    <a:lnTo>
                      <a:pt x="184" y="174"/>
                    </a:lnTo>
                    <a:lnTo>
                      <a:pt x="181" y="178"/>
                    </a:lnTo>
                    <a:lnTo>
                      <a:pt x="170" y="168"/>
                    </a:lnTo>
                    <a:lnTo>
                      <a:pt x="158" y="178"/>
                    </a:lnTo>
                    <a:lnTo>
                      <a:pt x="148" y="168"/>
                    </a:lnTo>
                    <a:lnTo>
                      <a:pt x="137" y="178"/>
                    </a:lnTo>
                    <a:lnTo>
                      <a:pt x="125" y="168"/>
                    </a:lnTo>
                    <a:lnTo>
                      <a:pt x="114" y="178"/>
                    </a:lnTo>
                    <a:lnTo>
                      <a:pt x="103" y="168"/>
                    </a:lnTo>
                    <a:lnTo>
                      <a:pt x="92" y="178"/>
                    </a:lnTo>
                    <a:lnTo>
                      <a:pt x="86" y="173"/>
                    </a:lnTo>
                    <a:lnTo>
                      <a:pt x="86" y="170"/>
                    </a:lnTo>
                    <a:lnTo>
                      <a:pt x="72" y="172"/>
                    </a:lnTo>
                    <a:lnTo>
                      <a:pt x="95" y="310"/>
                    </a:lnTo>
                    <a:lnTo>
                      <a:pt x="77" y="310"/>
                    </a:lnTo>
                    <a:lnTo>
                      <a:pt x="77" y="310"/>
                    </a:lnTo>
                    <a:lnTo>
                      <a:pt x="76" y="299"/>
                    </a:lnTo>
                    <a:lnTo>
                      <a:pt x="74" y="285"/>
                    </a:lnTo>
                    <a:lnTo>
                      <a:pt x="71" y="272"/>
                    </a:lnTo>
                    <a:lnTo>
                      <a:pt x="68" y="265"/>
                    </a:lnTo>
                    <a:lnTo>
                      <a:pt x="63" y="260"/>
                    </a:lnTo>
                    <a:lnTo>
                      <a:pt x="63" y="260"/>
                    </a:lnTo>
                    <a:lnTo>
                      <a:pt x="55" y="248"/>
                    </a:lnTo>
                    <a:lnTo>
                      <a:pt x="47" y="236"/>
                    </a:lnTo>
                    <a:lnTo>
                      <a:pt x="41" y="225"/>
                    </a:lnTo>
                    <a:lnTo>
                      <a:pt x="35" y="214"/>
                    </a:lnTo>
                    <a:lnTo>
                      <a:pt x="27" y="194"/>
                    </a:lnTo>
                    <a:lnTo>
                      <a:pt x="20" y="175"/>
                    </a:lnTo>
                    <a:lnTo>
                      <a:pt x="17" y="159"/>
                    </a:lnTo>
                    <a:lnTo>
                      <a:pt x="15" y="147"/>
                    </a:lnTo>
                    <a:lnTo>
                      <a:pt x="14" y="138"/>
                    </a:lnTo>
                    <a:lnTo>
                      <a:pt x="14" y="138"/>
                    </a:lnTo>
                    <a:lnTo>
                      <a:pt x="14" y="125"/>
                    </a:lnTo>
                    <a:lnTo>
                      <a:pt x="16" y="113"/>
                    </a:lnTo>
                    <a:lnTo>
                      <a:pt x="19" y="101"/>
                    </a:lnTo>
                    <a:lnTo>
                      <a:pt x="23" y="90"/>
                    </a:lnTo>
                    <a:lnTo>
                      <a:pt x="29" y="79"/>
                    </a:lnTo>
                    <a:lnTo>
                      <a:pt x="34" y="69"/>
                    </a:lnTo>
                    <a:lnTo>
                      <a:pt x="42" y="60"/>
                    </a:lnTo>
                    <a:lnTo>
                      <a:pt x="49" y="51"/>
                    </a:lnTo>
                    <a:lnTo>
                      <a:pt x="58" y="43"/>
                    </a:lnTo>
                    <a:lnTo>
                      <a:pt x="68" y="36"/>
                    </a:lnTo>
                    <a:lnTo>
                      <a:pt x="77" y="30"/>
                    </a:lnTo>
                    <a:lnTo>
                      <a:pt x="88" y="24"/>
                    </a:lnTo>
                    <a:lnTo>
                      <a:pt x="99" y="21"/>
                    </a:lnTo>
                    <a:lnTo>
                      <a:pt x="111" y="18"/>
                    </a:lnTo>
                    <a:lnTo>
                      <a:pt x="123" y="16"/>
                    </a:lnTo>
                    <a:lnTo>
                      <a:pt x="136" y="16"/>
                    </a:lnTo>
                    <a:lnTo>
                      <a:pt x="136" y="16"/>
                    </a:lnTo>
                    <a:lnTo>
                      <a:pt x="149" y="16"/>
                    </a:lnTo>
                    <a:lnTo>
                      <a:pt x="161" y="18"/>
                    </a:lnTo>
                    <a:lnTo>
                      <a:pt x="173" y="21"/>
                    </a:lnTo>
                    <a:lnTo>
                      <a:pt x="183" y="24"/>
                    </a:lnTo>
                    <a:lnTo>
                      <a:pt x="194" y="30"/>
                    </a:lnTo>
                    <a:lnTo>
                      <a:pt x="204" y="36"/>
                    </a:lnTo>
                    <a:lnTo>
                      <a:pt x="214" y="43"/>
                    </a:lnTo>
                    <a:lnTo>
                      <a:pt x="222" y="51"/>
                    </a:lnTo>
                    <a:lnTo>
                      <a:pt x="230" y="60"/>
                    </a:lnTo>
                    <a:lnTo>
                      <a:pt x="237" y="69"/>
                    </a:lnTo>
                    <a:lnTo>
                      <a:pt x="244" y="79"/>
                    </a:lnTo>
                    <a:lnTo>
                      <a:pt x="248" y="90"/>
                    </a:lnTo>
                    <a:lnTo>
                      <a:pt x="252" y="101"/>
                    </a:lnTo>
                    <a:lnTo>
                      <a:pt x="256" y="113"/>
                    </a:lnTo>
                    <a:lnTo>
                      <a:pt x="258" y="125"/>
                    </a:lnTo>
                    <a:lnTo>
                      <a:pt x="258" y="138"/>
                    </a:lnTo>
                    <a:lnTo>
                      <a:pt x="258" y="138"/>
                    </a:lnTo>
                    <a:lnTo>
                      <a:pt x="257" y="147"/>
                    </a:lnTo>
                    <a:lnTo>
                      <a:pt x="255" y="159"/>
                    </a:lnTo>
                    <a:lnTo>
                      <a:pt x="251" y="175"/>
                    </a:lnTo>
                    <a:lnTo>
                      <a:pt x="245" y="194"/>
                    </a:lnTo>
                    <a:lnTo>
                      <a:pt x="236" y="214"/>
                    </a:lnTo>
                    <a:lnTo>
                      <a:pt x="231" y="225"/>
                    </a:lnTo>
                    <a:lnTo>
                      <a:pt x="224" y="236"/>
                    </a:lnTo>
                    <a:lnTo>
                      <a:pt x="217" y="248"/>
                    </a:lnTo>
                    <a:lnTo>
                      <a:pt x="208" y="260"/>
                    </a:lnTo>
                    <a:lnTo>
                      <a:pt x="208" y="2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4" name="Rectangle 7"/>
              <p:cNvSpPr>
                <a:spLocks noChangeArrowheads="1"/>
              </p:cNvSpPr>
              <p:nvPr/>
            </p:nvSpPr>
            <p:spPr bwMode="auto">
              <a:xfrm>
                <a:off x="4338638" y="1814513"/>
                <a:ext cx="23813" cy="6826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5" name="Freeform 8"/>
              <p:cNvSpPr>
                <a:spLocks/>
              </p:cNvSpPr>
              <p:nvPr/>
            </p:nvSpPr>
            <p:spPr bwMode="auto">
              <a:xfrm>
                <a:off x="4173538" y="1855788"/>
                <a:ext cx="55563" cy="71438"/>
              </a:xfrm>
              <a:custGeom>
                <a:avLst/>
                <a:gdLst>
                  <a:gd name="T0" fmla="*/ 35 w 35"/>
                  <a:gd name="T1" fmla="*/ 37 h 45"/>
                  <a:gd name="T2" fmla="*/ 12 w 35"/>
                  <a:gd name="T3" fmla="*/ 0 h 45"/>
                  <a:gd name="T4" fmla="*/ 0 w 35"/>
                  <a:gd name="T5" fmla="*/ 7 h 45"/>
                  <a:gd name="T6" fmla="*/ 22 w 35"/>
                  <a:gd name="T7" fmla="*/ 45 h 45"/>
                  <a:gd name="T8" fmla="*/ 35 w 35"/>
                  <a:gd name="T9" fmla="*/ 37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" h="45">
                    <a:moveTo>
                      <a:pt x="35" y="37"/>
                    </a:moveTo>
                    <a:lnTo>
                      <a:pt x="12" y="0"/>
                    </a:lnTo>
                    <a:lnTo>
                      <a:pt x="0" y="7"/>
                    </a:lnTo>
                    <a:lnTo>
                      <a:pt x="22" y="45"/>
                    </a:lnTo>
                    <a:lnTo>
                      <a:pt x="35" y="3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6" name="Freeform 9"/>
              <p:cNvSpPr>
                <a:spLocks/>
              </p:cNvSpPr>
              <p:nvPr/>
            </p:nvSpPr>
            <p:spPr bwMode="auto">
              <a:xfrm>
                <a:off x="4057650" y="1976438"/>
                <a:ext cx="69850" cy="53975"/>
              </a:xfrm>
              <a:custGeom>
                <a:avLst/>
                <a:gdLst>
                  <a:gd name="T0" fmla="*/ 44 w 44"/>
                  <a:gd name="T1" fmla="*/ 22 h 34"/>
                  <a:gd name="T2" fmla="*/ 7 w 44"/>
                  <a:gd name="T3" fmla="*/ 0 h 34"/>
                  <a:gd name="T4" fmla="*/ 0 w 44"/>
                  <a:gd name="T5" fmla="*/ 12 h 34"/>
                  <a:gd name="T6" fmla="*/ 38 w 44"/>
                  <a:gd name="T7" fmla="*/ 34 h 34"/>
                  <a:gd name="T8" fmla="*/ 44 w 44"/>
                  <a:gd name="T9" fmla="*/ 2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34">
                    <a:moveTo>
                      <a:pt x="44" y="22"/>
                    </a:moveTo>
                    <a:lnTo>
                      <a:pt x="7" y="0"/>
                    </a:lnTo>
                    <a:lnTo>
                      <a:pt x="0" y="12"/>
                    </a:lnTo>
                    <a:lnTo>
                      <a:pt x="38" y="34"/>
                    </a:lnTo>
                    <a:lnTo>
                      <a:pt x="44" y="2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7" name="Rectangle 10"/>
              <p:cNvSpPr>
                <a:spLocks noChangeArrowheads="1"/>
              </p:cNvSpPr>
              <p:nvPr/>
            </p:nvSpPr>
            <p:spPr bwMode="auto">
              <a:xfrm>
                <a:off x="4021138" y="2143125"/>
                <a:ext cx="68263" cy="22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8" name="Rectangle 11"/>
              <p:cNvSpPr>
                <a:spLocks noChangeArrowheads="1"/>
              </p:cNvSpPr>
              <p:nvPr/>
            </p:nvSpPr>
            <p:spPr bwMode="auto">
              <a:xfrm>
                <a:off x="4621213" y="2133600"/>
                <a:ext cx="69850" cy="22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9" name="Freeform 12"/>
              <p:cNvSpPr>
                <a:spLocks/>
              </p:cNvSpPr>
              <p:nvPr/>
            </p:nvSpPr>
            <p:spPr bwMode="auto">
              <a:xfrm>
                <a:off x="4578350" y="1966913"/>
                <a:ext cx="69850" cy="53975"/>
              </a:xfrm>
              <a:custGeom>
                <a:avLst/>
                <a:gdLst>
                  <a:gd name="T0" fmla="*/ 44 w 44"/>
                  <a:gd name="T1" fmla="*/ 13 h 34"/>
                  <a:gd name="T2" fmla="*/ 38 w 44"/>
                  <a:gd name="T3" fmla="*/ 0 h 34"/>
                  <a:gd name="T4" fmla="*/ 0 w 44"/>
                  <a:gd name="T5" fmla="*/ 22 h 34"/>
                  <a:gd name="T6" fmla="*/ 7 w 44"/>
                  <a:gd name="T7" fmla="*/ 34 h 34"/>
                  <a:gd name="T8" fmla="*/ 44 w 44"/>
                  <a:gd name="T9" fmla="*/ 1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34">
                    <a:moveTo>
                      <a:pt x="44" y="13"/>
                    </a:moveTo>
                    <a:lnTo>
                      <a:pt x="38" y="0"/>
                    </a:lnTo>
                    <a:lnTo>
                      <a:pt x="0" y="22"/>
                    </a:lnTo>
                    <a:lnTo>
                      <a:pt x="7" y="34"/>
                    </a:lnTo>
                    <a:lnTo>
                      <a:pt x="44" y="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0" name="Freeform 13"/>
              <p:cNvSpPr>
                <a:spLocks/>
              </p:cNvSpPr>
              <p:nvPr/>
            </p:nvSpPr>
            <p:spPr bwMode="auto">
              <a:xfrm>
                <a:off x="4473575" y="1849438"/>
                <a:ext cx="55563" cy="73025"/>
              </a:xfrm>
              <a:custGeom>
                <a:avLst/>
                <a:gdLst>
                  <a:gd name="T0" fmla="*/ 35 w 35"/>
                  <a:gd name="T1" fmla="*/ 8 h 46"/>
                  <a:gd name="T2" fmla="*/ 23 w 35"/>
                  <a:gd name="T3" fmla="*/ 0 h 46"/>
                  <a:gd name="T4" fmla="*/ 0 w 35"/>
                  <a:gd name="T5" fmla="*/ 38 h 46"/>
                  <a:gd name="T6" fmla="*/ 13 w 35"/>
                  <a:gd name="T7" fmla="*/ 46 h 46"/>
                  <a:gd name="T8" fmla="*/ 35 w 35"/>
                  <a:gd name="T9" fmla="*/ 8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" h="46">
                    <a:moveTo>
                      <a:pt x="35" y="8"/>
                    </a:moveTo>
                    <a:lnTo>
                      <a:pt x="23" y="0"/>
                    </a:lnTo>
                    <a:lnTo>
                      <a:pt x="0" y="38"/>
                    </a:lnTo>
                    <a:lnTo>
                      <a:pt x="13" y="46"/>
                    </a:lnTo>
                    <a:lnTo>
                      <a:pt x="35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1" name="Freeform 14"/>
              <p:cNvSpPr>
                <a:spLocks/>
              </p:cNvSpPr>
              <p:nvPr/>
            </p:nvSpPr>
            <p:spPr bwMode="auto">
              <a:xfrm>
                <a:off x="4579938" y="2271713"/>
                <a:ext cx="73025" cy="52388"/>
              </a:xfrm>
              <a:custGeom>
                <a:avLst/>
                <a:gdLst>
                  <a:gd name="T0" fmla="*/ 0 w 46"/>
                  <a:gd name="T1" fmla="*/ 12 h 33"/>
                  <a:gd name="T2" fmla="*/ 38 w 46"/>
                  <a:gd name="T3" fmla="*/ 33 h 33"/>
                  <a:gd name="T4" fmla="*/ 46 w 46"/>
                  <a:gd name="T5" fmla="*/ 22 h 33"/>
                  <a:gd name="T6" fmla="*/ 8 w 46"/>
                  <a:gd name="T7" fmla="*/ 0 h 33"/>
                  <a:gd name="T8" fmla="*/ 0 w 46"/>
                  <a:gd name="T9" fmla="*/ 12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" h="33">
                    <a:moveTo>
                      <a:pt x="0" y="12"/>
                    </a:moveTo>
                    <a:lnTo>
                      <a:pt x="38" y="33"/>
                    </a:lnTo>
                    <a:lnTo>
                      <a:pt x="46" y="22"/>
                    </a:lnTo>
                    <a:lnTo>
                      <a:pt x="8" y="0"/>
                    </a:lnTo>
                    <a:lnTo>
                      <a:pt x="0" y="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2" name="Freeform 15"/>
              <p:cNvSpPr>
                <a:spLocks/>
              </p:cNvSpPr>
              <p:nvPr/>
            </p:nvSpPr>
            <p:spPr bwMode="auto">
              <a:xfrm>
                <a:off x="4059238" y="2279650"/>
                <a:ext cx="71438" cy="53975"/>
              </a:xfrm>
              <a:custGeom>
                <a:avLst/>
                <a:gdLst>
                  <a:gd name="T0" fmla="*/ 0 w 45"/>
                  <a:gd name="T1" fmla="*/ 22 h 34"/>
                  <a:gd name="T2" fmla="*/ 8 w 45"/>
                  <a:gd name="T3" fmla="*/ 34 h 34"/>
                  <a:gd name="T4" fmla="*/ 45 w 45"/>
                  <a:gd name="T5" fmla="*/ 12 h 34"/>
                  <a:gd name="T6" fmla="*/ 38 w 45"/>
                  <a:gd name="T7" fmla="*/ 0 h 34"/>
                  <a:gd name="T8" fmla="*/ 0 w 45"/>
                  <a:gd name="T9" fmla="*/ 2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34">
                    <a:moveTo>
                      <a:pt x="0" y="22"/>
                    </a:moveTo>
                    <a:lnTo>
                      <a:pt x="8" y="34"/>
                    </a:lnTo>
                    <a:lnTo>
                      <a:pt x="45" y="12"/>
                    </a:lnTo>
                    <a:lnTo>
                      <a:pt x="38" y="0"/>
                    </a:lnTo>
                    <a:lnTo>
                      <a:pt x="0" y="2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</p:grpSp>
      <p:sp>
        <p:nvSpPr>
          <p:cNvPr id="3" name="TextBox 2"/>
          <p:cNvSpPr txBox="1"/>
          <p:nvPr/>
        </p:nvSpPr>
        <p:spPr>
          <a:xfrm>
            <a:off x="6302553" y="3229124"/>
            <a:ext cx="26486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*</a:t>
            </a:r>
            <a:r>
              <a:rPr lang="en-US" altLang="ko-KR" dirty="0" smtClean="0"/>
              <a:t>RNN</a:t>
            </a:r>
            <a:r>
              <a:rPr lang="ko-KR" altLang="en-US" dirty="0" smtClean="0"/>
              <a:t>의 효율성</a:t>
            </a:r>
            <a:r>
              <a:rPr lang="en-US" altLang="ko-KR" dirty="0" smtClean="0"/>
              <a:t>,</a:t>
            </a:r>
            <a:r>
              <a:rPr lang="ko-KR" altLang="en-US" dirty="0" smtClean="0"/>
              <a:t>활용</a:t>
            </a:r>
            <a:r>
              <a:rPr lang="en-US" altLang="ko-KR" dirty="0" smtClean="0"/>
              <a:t>:</a:t>
            </a:r>
            <a:endParaRPr lang="en-US" altLang="ko-KR" dirty="0" smtClean="0">
              <a:hlinkClick r:id="rId4"/>
            </a:endParaRPr>
          </a:p>
          <a:p>
            <a:r>
              <a:rPr lang="en-US" altLang="ko-KR" dirty="0" smtClean="0">
                <a:hlinkClick r:id="rId4"/>
              </a:rPr>
              <a:t>http</a:t>
            </a:r>
            <a:r>
              <a:rPr lang="en-US" altLang="ko-KR" dirty="0">
                <a:hlinkClick r:id="rId4"/>
              </a:rPr>
              <a:t>://karpathy.github.io/2015/05/21/rnn-effectiveness</a:t>
            </a:r>
            <a:r>
              <a:rPr lang="en-US" altLang="ko-KR" dirty="0" smtClean="0">
                <a:hlinkClick r:id="rId4"/>
              </a:rPr>
              <a:t>/</a:t>
            </a:r>
            <a:r>
              <a:rPr lang="en-US" altLang="ko-KR" dirty="0" smtClean="0"/>
              <a:t> 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3016312" y="2452278"/>
            <a:ext cx="832969" cy="2510583"/>
            <a:chOff x="7101387" y="2804076"/>
            <a:chExt cx="783808" cy="2362410"/>
          </a:xfrm>
        </p:grpSpPr>
        <p:cxnSp>
          <p:nvCxnSpPr>
            <p:cNvPr id="26" name="Straight Connector 15"/>
            <p:cNvCxnSpPr/>
            <p:nvPr/>
          </p:nvCxnSpPr>
          <p:spPr>
            <a:xfrm flipH="1">
              <a:off x="7101387" y="2804076"/>
              <a:ext cx="783808" cy="1181205"/>
            </a:xfrm>
            <a:prstGeom prst="line">
              <a:avLst/>
            </a:prstGeom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16"/>
            <p:cNvCxnSpPr/>
            <p:nvPr/>
          </p:nvCxnSpPr>
          <p:spPr>
            <a:xfrm flipH="1" flipV="1">
              <a:off x="7101387" y="3985281"/>
              <a:ext cx="783808" cy="1181205"/>
            </a:xfrm>
            <a:prstGeom prst="line">
              <a:avLst/>
            </a:prstGeom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17"/>
            <p:cNvCxnSpPr/>
            <p:nvPr/>
          </p:nvCxnSpPr>
          <p:spPr>
            <a:xfrm flipH="1">
              <a:off x="7101387" y="3985280"/>
              <a:ext cx="783808" cy="1"/>
            </a:xfrm>
            <a:prstGeom prst="line">
              <a:avLst/>
            </a:prstGeom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90"/>
          <p:cNvGrpSpPr/>
          <p:nvPr/>
        </p:nvGrpSpPr>
        <p:grpSpPr>
          <a:xfrm>
            <a:off x="3789228" y="1701326"/>
            <a:ext cx="967491" cy="967491"/>
            <a:chOff x="7885195" y="2348880"/>
            <a:chExt cx="910390" cy="910390"/>
          </a:xfrm>
        </p:grpSpPr>
        <p:sp>
          <p:nvSpPr>
            <p:cNvPr id="30" name="Oval 6"/>
            <p:cNvSpPr/>
            <p:nvPr/>
          </p:nvSpPr>
          <p:spPr>
            <a:xfrm>
              <a:off x="7885195" y="2348880"/>
              <a:ext cx="910390" cy="910390"/>
            </a:xfrm>
            <a:prstGeom prst="ellipse">
              <a:avLst/>
            </a:prstGeom>
            <a:solidFill>
              <a:srgbClr val="91BA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1" name="Freeform 110"/>
            <p:cNvSpPr>
              <a:spLocks noEditPoints="1"/>
            </p:cNvSpPr>
            <p:nvPr/>
          </p:nvSpPr>
          <p:spPr bwMode="auto">
            <a:xfrm>
              <a:off x="8137107" y="2557883"/>
              <a:ext cx="406566" cy="454285"/>
            </a:xfrm>
            <a:custGeom>
              <a:avLst/>
              <a:gdLst>
                <a:gd name="T0" fmla="*/ 401 w 426"/>
                <a:gd name="T1" fmla="*/ 297 h 476"/>
                <a:gd name="T2" fmla="*/ 314 w 426"/>
                <a:gd name="T3" fmla="*/ 128 h 476"/>
                <a:gd name="T4" fmla="*/ 329 w 426"/>
                <a:gd name="T5" fmla="*/ 0 h 476"/>
                <a:gd name="T6" fmla="*/ 251 w 426"/>
                <a:gd name="T7" fmla="*/ 105 h 476"/>
                <a:gd name="T8" fmla="*/ 251 w 426"/>
                <a:gd name="T9" fmla="*/ 160 h 476"/>
                <a:gd name="T10" fmla="*/ 190 w 426"/>
                <a:gd name="T11" fmla="*/ 122 h 476"/>
                <a:gd name="T12" fmla="*/ 175 w 426"/>
                <a:gd name="T13" fmla="*/ 133 h 476"/>
                <a:gd name="T14" fmla="*/ 205 w 426"/>
                <a:gd name="T15" fmla="*/ 105 h 476"/>
                <a:gd name="T16" fmla="*/ 97 w 426"/>
                <a:gd name="T17" fmla="*/ 105 h 476"/>
                <a:gd name="T18" fmla="*/ 67 w 426"/>
                <a:gd name="T19" fmla="*/ 128 h 476"/>
                <a:gd name="T20" fmla="*/ 39 w 426"/>
                <a:gd name="T21" fmla="*/ 297 h 476"/>
                <a:gd name="T22" fmla="*/ 0 w 426"/>
                <a:gd name="T23" fmla="*/ 476 h 476"/>
                <a:gd name="T24" fmla="*/ 164 w 426"/>
                <a:gd name="T25" fmla="*/ 414 h 476"/>
                <a:gd name="T26" fmla="*/ 175 w 426"/>
                <a:gd name="T27" fmla="*/ 243 h 476"/>
                <a:gd name="T28" fmla="*/ 236 w 426"/>
                <a:gd name="T29" fmla="*/ 273 h 476"/>
                <a:gd name="T30" fmla="*/ 251 w 426"/>
                <a:gd name="T31" fmla="*/ 297 h 476"/>
                <a:gd name="T32" fmla="*/ 256 w 426"/>
                <a:gd name="T33" fmla="*/ 414 h 476"/>
                <a:gd name="T34" fmla="*/ 426 w 426"/>
                <a:gd name="T35" fmla="*/ 414 h 476"/>
                <a:gd name="T36" fmla="*/ 14 w 426"/>
                <a:gd name="T37" fmla="*/ 462 h 476"/>
                <a:gd name="T38" fmla="*/ 155 w 426"/>
                <a:gd name="T39" fmla="*/ 462 h 476"/>
                <a:gd name="T40" fmla="*/ 235 w 426"/>
                <a:gd name="T41" fmla="*/ 26 h 476"/>
                <a:gd name="T42" fmla="*/ 235 w 426"/>
                <a:gd name="T43" fmla="*/ 40 h 476"/>
                <a:gd name="T44" fmla="*/ 235 w 426"/>
                <a:gd name="T45" fmla="*/ 91 h 476"/>
                <a:gd name="T46" fmla="*/ 300 w 426"/>
                <a:gd name="T47" fmla="*/ 105 h 476"/>
                <a:gd name="T48" fmla="*/ 265 w 426"/>
                <a:gd name="T49" fmla="*/ 105 h 476"/>
                <a:gd name="T50" fmla="*/ 221 w 426"/>
                <a:gd name="T51" fmla="*/ 160 h 476"/>
                <a:gd name="T52" fmla="*/ 205 w 426"/>
                <a:gd name="T53" fmla="*/ 160 h 476"/>
                <a:gd name="T54" fmla="*/ 221 w 426"/>
                <a:gd name="T55" fmla="*/ 229 h 476"/>
                <a:gd name="T56" fmla="*/ 205 w 426"/>
                <a:gd name="T57" fmla="*/ 229 h 476"/>
                <a:gd name="T58" fmla="*/ 217 w 426"/>
                <a:gd name="T59" fmla="*/ 174 h 476"/>
                <a:gd name="T60" fmla="*/ 190 w 426"/>
                <a:gd name="T61" fmla="*/ 26 h 476"/>
                <a:gd name="T62" fmla="*/ 190 w 426"/>
                <a:gd name="T63" fmla="*/ 14 h 476"/>
                <a:gd name="T64" fmla="*/ 190 w 426"/>
                <a:gd name="T65" fmla="*/ 91 h 476"/>
                <a:gd name="T66" fmla="*/ 126 w 426"/>
                <a:gd name="T67" fmla="*/ 105 h 476"/>
                <a:gd name="T68" fmla="*/ 126 w 426"/>
                <a:gd name="T69" fmla="*/ 128 h 476"/>
                <a:gd name="T70" fmla="*/ 20 w 426"/>
                <a:gd name="T71" fmla="*/ 414 h 476"/>
                <a:gd name="T72" fmla="*/ 149 w 426"/>
                <a:gd name="T73" fmla="*/ 414 h 476"/>
                <a:gd name="T74" fmla="*/ 39 w 426"/>
                <a:gd name="T75" fmla="*/ 250 h 476"/>
                <a:gd name="T76" fmla="*/ 39 w 426"/>
                <a:gd name="T77" fmla="*/ 236 h 476"/>
                <a:gd name="T78" fmla="*/ 59 w 426"/>
                <a:gd name="T79" fmla="*/ 210 h 476"/>
                <a:gd name="T80" fmla="*/ 59 w 426"/>
                <a:gd name="T81" fmla="*/ 198 h 476"/>
                <a:gd name="T82" fmla="*/ 39 w 426"/>
                <a:gd name="T83" fmla="*/ 172 h 476"/>
                <a:gd name="T84" fmla="*/ 161 w 426"/>
                <a:gd name="T85" fmla="*/ 160 h 476"/>
                <a:gd name="T86" fmla="*/ 161 w 426"/>
                <a:gd name="T87" fmla="*/ 174 h 476"/>
                <a:gd name="T88" fmla="*/ 133 w 426"/>
                <a:gd name="T89" fmla="*/ 243 h 476"/>
                <a:gd name="T90" fmla="*/ 175 w 426"/>
                <a:gd name="T91" fmla="*/ 229 h 476"/>
                <a:gd name="T92" fmla="*/ 190 w 426"/>
                <a:gd name="T93" fmla="*/ 229 h 476"/>
                <a:gd name="T94" fmla="*/ 205 w 426"/>
                <a:gd name="T95" fmla="*/ 259 h 476"/>
                <a:gd name="T96" fmla="*/ 217 w 426"/>
                <a:gd name="T97" fmla="*/ 243 h 476"/>
                <a:gd name="T98" fmla="*/ 236 w 426"/>
                <a:gd name="T99" fmla="*/ 229 h 476"/>
                <a:gd name="T100" fmla="*/ 251 w 426"/>
                <a:gd name="T101" fmla="*/ 229 h 476"/>
                <a:gd name="T102" fmla="*/ 293 w 426"/>
                <a:gd name="T103" fmla="*/ 243 h 476"/>
                <a:gd name="T104" fmla="*/ 265 w 426"/>
                <a:gd name="T105" fmla="*/ 174 h 476"/>
                <a:gd name="T106" fmla="*/ 265 w 426"/>
                <a:gd name="T107" fmla="*/ 160 h 476"/>
                <a:gd name="T108" fmla="*/ 387 w 426"/>
                <a:gd name="T109" fmla="*/ 172 h 476"/>
                <a:gd name="T110" fmla="*/ 367 w 426"/>
                <a:gd name="T111" fmla="*/ 198 h 476"/>
                <a:gd name="T112" fmla="*/ 367 w 426"/>
                <a:gd name="T113" fmla="*/ 210 h 476"/>
                <a:gd name="T114" fmla="*/ 387 w 426"/>
                <a:gd name="T115" fmla="*/ 236 h 476"/>
                <a:gd name="T116" fmla="*/ 387 w 426"/>
                <a:gd name="T117" fmla="*/ 250 h 476"/>
                <a:gd name="T118" fmla="*/ 265 w 426"/>
                <a:gd name="T119" fmla="*/ 243 h 476"/>
                <a:gd name="T120" fmla="*/ 405 w 426"/>
                <a:gd name="T121" fmla="*/ 414 h 476"/>
                <a:gd name="T122" fmla="*/ 412 w 426"/>
                <a:gd name="T123" fmla="*/ 462 h 476"/>
                <a:gd name="T124" fmla="*/ 412 w 426"/>
                <a:gd name="T125" fmla="*/ 428 h 4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26" h="476">
                  <a:moveTo>
                    <a:pt x="420" y="414"/>
                  </a:moveTo>
                  <a:lnTo>
                    <a:pt x="386" y="297"/>
                  </a:lnTo>
                  <a:lnTo>
                    <a:pt x="401" y="297"/>
                  </a:lnTo>
                  <a:lnTo>
                    <a:pt x="401" y="165"/>
                  </a:lnTo>
                  <a:lnTo>
                    <a:pt x="358" y="128"/>
                  </a:lnTo>
                  <a:lnTo>
                    <a:pt x="314" y="128"/>
                  </a:lnTo>
                  <a:lnTo>
                    <a:pt x="314" y="105"/>
                  </a:lnTo>
                  <a:lnTo>
                    <a:pt x="329" y="105"/>
                  </a:lnTo>
                  <a:lnTo>
                    <a:pt x="329" y="0"/>
                  </a:lnTo>
                  <a:lnTo>
                    <a:pt x="221" y="0"/>
                  </a:lnTo>
                  <a:lnTo>
                    <a:pt x="221" y="105"/>
                  </a:lnTo>
                  <a:lnTo>
                    <a:pt x="251" y="105"/>
                  </a:lnTo>
                  <a:lnTo>
                    <a:pt x="251" y="128"/>
                  </a:lnTo>
                  <a:lnTo>
                    <a:pt x="251" y="133"/>
                  </a:lnTo>
                  <a:lnTo>
                    <a:pt x="251" y="160"/>
                  </a:lnTo>
                  <a:lnTo>
                    <a:pt x="236" y="160"/>
                  </a:lnTo>
                  <a:lnTo>
                    <a:pt x="236" y="122"/>
                  </a:lnTo>
                  <a:lnTo>
                    <a:pt x="190" y="122"/>
                  </a:lnTo>
                  <a:lnTo>
                    <a:pt x="190" y="160"/>
                  </a:lnTo>
                  <a:lnTo>
                    <a:pt x="175" y="160"/>
                  </a:lnTo>
                  <a:lnTo>
                    <a:pt x="175" y="133"/>
                  </a:lnTo>
                  <a:lnTo>
                    <a:pt x="175" y="128"/>
                  </a:lnTo>
                  <a:lnTo>
                    <a:pt x="175" y="105"/>
                  </a:lnTo>
                  <a:lnTo>
                    <a:pt x="205" y="105"/>
                  </a:lnTo>
                  <a:lnTo>
                    <a:pt x="205" y="0"/>
                  </a:lnTo>
                  <a:lnTo>
                    <a:pt x="97" y="0"/>
                  </a:lnTo>
                  <a:lnTo>
                    <a:pt x="97" y="105"/>
                  </a:lnTo>
                  <a:lnTo>
                    <a:pt x="112" y="105"/>
                  </a:lnTo>
                  <a:lnTo>
                    <a:pt x="112" y="128"/>
                  </a:lnTo>
                  <a:lnTo>
                    <a:pt x="67" y="128"/>
                  </a:lnTo>
                  <a:lnTo>
                    <a:pt x="25" y="165"/>
                  </a:lnTo>
                  <a:lnTo>
                    <a:pt x="25" y="297"/>
                  </a:lnTo>
                  <a:lnTo>
                    <a:pt x="39" y="297"/>
                  </a:lnTo>
                  <a:lnTo>
                    <a:pt x="6" y="414"/>
                  </a:lnTo>
                  <a:lnTo>
                    <a:pt x="0" y="414"/>
                  </a:lnTo>
                  <a:lnTo>
                    <a:pt x="0" y="476"/>
                  </a:lnTo>
                  <a:lnTo>
                    <a:pt x="169" y="476"/>
                  </a:lnTo>
                  <a:lnTo>
                    <a:pt x="169" y="414"/>
                  </a:lnTo>
                  <a:lnTo>
                    <a:pt x="164" y="414"/>
                  </a:lnTo>
                  <a:lnTo>
                    <a:pt x="130" y="297"/>
                  </a:lnTo>
                  <a:lnTo>
                    <a:pt x="175" y="297"/>
                  </a:lnTo>
                  <a:lnTo>
                    <a:pt x="175" y="243"/>
                  </a:lnTo>
                  <a:lnTo>
                    <a:pt x="190" y="243"/>
                  </a:lnTo>
                  <a:lnTo>
                    <a:pt x="190" y="273"/>
                  </a:lnTo>
                  <a:lnTo>
                    <a:pt x="236" y="273"/>
                  </a:lnTo>
                  <a:lnTo>
                    <a:pt x="236" y="243"/>
                  </a:lnTo>
                  <a:lnTo>
                    <a:pt x="251" y="243"/>
                  </a:lnTo>
                  <a:lnTo>
                    <a:pt x="251" y="297"/>
                  </a:lnTo>
                  <a:lnTo>
                    <a:pt x="296" y="297"/>
                  </a:lnTo>
                  <a:lnTo>
                    <a:pt x="262" y="414"/>
                  </a:lnTo>
                  <a:lnTo>
                    <a:pt x="256" y="414"/>
                  </a:lnTo>
                  <a:lnTo>
                    <a:pt x="256" y="476"/>
                  </a:lnTo>
                  <a:lnTo>
                    <a:pt x="426" y="476"/>
                  </a:lnTo>
                  <a:lnTo>
                    <a:pt x="426" y="414"/>
                  </a:lnTo>
                  <a:lnTo>
                    <a:pt x="420" y="414"/>
                  </a:lnTo>
                  <a:close/>
                  <a:moveTo>
                    <a:pt x="155" y="462"/>
                  </a:moveTo>
                  <a:lnTo>
                    <a:pt x="14" y="462"/>
                  </a:lnTo>
                  <a:lnTo>
                    <a:pt x="14" y="428"/>
                  </a:lnTo>
                  <a:lnTo>
                    <a:pt x="155" y="428"/>
                  </a:lnTo>
                  <a:lnTo>
                    <a:pt x="155" y="462"/>
                  </a:lnTo>
                  <a:close/>
                  <a:moveTo>
                    <a:pt x="315" y="14"/>
                  </a:moveTo>
                  <a:lnTo>
                    <a:pt x="315" y="26"/>
                  </a:lnTo>
                  <a:lnTo>
                    <a:pt x="235" y="26"/>
                  </a:lnTo>
                  <a:lnTo>
                    <a:pt x="235" y="14"/>
                  </a:lnTo>
                  <a:lnTo>
                    <a:pt x="315" y="14"/>
                  </a:lnTo>
                  <a:close/>
                  <a:moveTo>
                    <a:pt x="235" y="40"/>
                  </a:moveTo>
                  <a:lnTo>
                    <a:pt x="315" y="40"/>
                  </a:lnTo>
                  <a:lnTo>
                    <a:pt x="315" y="91"/>
                  </a:lnTo>
                  <a:lnTo>
                    <a:pt x="235" y="91"/>
                  </a:lnTo>
                  <a:lnTo>
                    <a:pt x="235" y="40"/>
                  </a:lnTo>
                  <a:close/>
                  <a:moveTo>
                    <a:pt x="265" y="105"/>
                  </a:moveTo>
                  <a:lnTo>
                    <a:pt x="300" y="105"/>
                  </a:lnTo>
                  <a:lnTo>
                    <a:pt x="300" y="128"/>
                  </a:lnTo>
                  <a:lnTo>
                    <a:pt x="265" y="128"/>
                  </a:lnTo>
                  <a:lnTo>
                    <a:pt x="265" y="105"/>
                  </a:lnTo>
                  <a:close/>
                  <a:moveTo>
                    <a:pt x="205" y="136"/>
                  </a:moveTo>
                  <a:lnTo>
                    <a:pt x="221" y="136"/>
                  </a:lnTo>
                  <a:lnTo>
                    <a:pt x="221" y="160"/>
                  </a:lnTo>
                  <a:lnTo>
                    <a:pt x="217" y="160"/>
                  </a:lnTo>
                  <a:lnTo>
                    <a:pt x="208" y="160"/>
                  </a:lnTo>
                  <a:lnTo>
                    <a:pt x="205" y="160"/>
                  </a:lnTo>
                  <a:lnTo>
                    <a:pt x="205" y="136"/>
                  </a:lnTo>
                  <a:close/>
                  <a:moveTo>
                    <a:pt x="221" y="174"/>
                  </a:moveTo>
                  <a:lnTo>
                    <a:pt x="221" y="229"/>
                  </a:lnTo>
                  <a:lnTo>
                    <a:pt x="217" y="229"/>
                  </a:lnTo>
                  <a:lnTo>
                    <a:pt x="208" y="229"/>
                  </a:lnTo>
                  <a:lnTo>
                    <a:pt x="205" y="229"/>
                  </a:lnTo>
                  <a:lnTo>
                    <a:pt x="205" y="174"/>
                  </a:lnTo>
                  <a:lnTo>
                    <a:pt x="208" y="174"/>
                  </a:lnTo>
                  <a:lnTo>
                    <a:pt x="217" y="174"/>
                  </a:lnTo>
                  <a:lnTo>
                    <a:pt x="221" y="174"/>
                  </a:lnTo>
                  <a:close/>
                  <a:moveTo>
                    <a:pt x="190" y="14"/>
                  </a:moveTo>
                  <a:lnTo>
                    <a:pt x="190" y="26"/>
                  </a:lnTo>
                  <a:lnTo>
                    <a:pt x="111" y="26"/>
                  </a:lnTo>
                  <a:lnTo>
                    <a:pt x="111" y="14"/>
                  </a:lnTo>
                  <a:lnTo>
                    <a:pt x="190" y="14"/>
                  </a:lnTo>
                  <a:close/>
                  <a:moveTo>
                    <a:pt x="111" y="40"/>
                  </a:moveTo>
                  <a:lnTo>
                    <a:pt x="190" y="40"/>
                  </a:lnTo>
                  <a:lnTo>
                    <a:pt x="190" y="91"/>
                  </a:lnTo>
                  <a:lnTo>
                    <a:pt x="111" y="91"/>
                  </a:lnTo>
                  <a:lnTo>
                    <a:pt x="111" y="40"/>
                  </a:lnTo>
                  <a:close/>
                  <a:moveTo>
                    <a:pt x="126" y="105"/>
                  </a:moveTo>
                  <a:lnTo>
                    <a:pt x="161" y="105"/>
                  </a:lnTo>
                  <a:lnTo>
                    <a:pt x="161" y="128"/>
                  </a:lnTo>
                  <a:lnTo>
                    <a:pt x="126" y="128"/>
                  </a:lnTo>
                  <a:lnTo>
                    <a:pt x="126" y="105"/>
                  </a:lnTo>
                  <a:close/>
                  <a:moveTo>
                    <a:pt x="149" y="414"/>
                  </a:moveTo>
                  <a:lnTo>
                    <a:pt x="20" y="414"/>
                  </a:lnTo>
                  <a:lnTo>
                    <a:pt x="54" y="297"/>
                  </a:lnTo>
                  <a:lnTo>
                    <a:pt x="115" y="297"/>
                  </a:lnTo>
                  <a:lnTo>
                    <a:pt x="149" y="414"/>
                  </a:lnTo>
                  <a:close/>
                  <a:moveTo>
                    <a:pt x="161" y="283"/>
                  </a:moveTo>
                  <a:lnTo>
                    <a:pt x="39" y="283"/>
                  </a:lnTo>
                  <a:lnTo>
                    <a:pt x="39" y="250"/>
                  </a:lnTo>
                  <a:lnTo>
                    <a:pt x="59" y="250"/>
                  </a:lnTo>
                  <a:lnTo>
                    <a:pt x="59" y="236"/>
                  </a:lnTo>
                  <a:lnTo>
                    <a:pt x="39" y="236"/>
                  </a:lnTo>
                  <a:lnTo>
                    <a:pt x="39" y="224"/>
                  </a:lnTo>
                  <a:lnTo>
                    <a:pt x="59" y="224"/>
                  </a:lnTo>
                  <a:lnTo>
                    <a:pt x="59" y="210"/>
                  </a:lnTo>
                  <a:lnTo>
                    <a:pt x="39" y="210"/>
                  </a:lnTo>
                  <a:lnTo>
                    <a:pt x="39" y="198"/>
                  </a:lnTo>
                  <a:lnTo>
                    <a:pt x="59" y="198"/>
                  </a:lnTo>
                  <a:lnTo>
                    <a:pt x="59" y="184"/>
                  </a:lnTo>
                  <a:lnTo>
                    <a:pt x="39" y="184"/>
                  </a:lnTo>
                  <a:lnTo>
                    <a:pt x="39" y="172"/>
                  </a:lnTo>
                  <a:lnTo>
                    <a:pt x="72" y="142"/>
                  </a:lnTo>
                  <a:lnTo>
                    <a:pt x="161" y="142"/>
                  </a:lnTo>
                  <a:lnTo>
                    <a:pt x="161" y="160"/>
                  </a:lnTo>
                  <a:lnTo>
                    <a:pt x="133" y="160"/>
                  </a:lnTo>
                  <a:lnTo>
                    <a:pt x="133" y="174"/>
                  </a:lnTo>
                  <a:lnTo>
                    <a:pt x="161" y="174"/>
                  </a:lnTo>
                  <a:lnTo>
                    <a:pt x="161" y="229"/>
                  </a:lnTo>
                  <a:lnTo>
                    <a:pt x="133" y="229"/>
                  </a:lnTo>
                  <a:lnTo>
                    <a:pt x="133" y="243"/>
                  </a:lnTo>
                  <a:lnTo>
                    <a:pt x="161" y="243"/>
                  </a:lnTo>
                  <a:lnTo>
                    <a:pt x="161" y="283"/>
                  </a:lnTo>
                  <a:close/>
                  <a:moveTo>
                    <a:pt x="175" y="229"/>
                  </a:moveTo>
                  <a:lnTo>
                    <a:pt x="175" y="174"/>
                  </a:lnTo>
                  <a:lnTo>
                    <a:pt x="190" y="174"/>
                  </a:lnTo>
                  <a:lnTo>
                    <a:pt x="190" y="229"/>
                  </a:lnTo>
                  <a:lnTo>
                    <a:pt x="175" y="229"/>
                  </a:lnTo>
                  <a:close/>
                  <a:moveTo>
                    <a:pt x="221" y="259"/>
                  </a:moveTo>
                  <a:lnTo>
                    <a:pt x="205" y="259"/>
                  </a:lnTo>
                  <a:lnTo>
                    <a:pt x="205" y="243"/>
                  </a:lnTo>
                  <a:lnTo>
                    <a:pt x="208" y="243"/>
                  </a:lnTo>
                  <a:lnTo>
                    <a:pt x="217" y="243"/>
                  </a:lnTo>
                  <a:lnTo>
                    <a:pt x="221" y="243"/>
                  </a:lnTo>
                  <a:lnTo>
                    <a:pt x="221" y="259"/>
                  </a:lnTo>
                  <a:close/>
                  <a:moveTo>
                    <a:pt x="236" y="229"/>
                  </a:moveTo>
                  <a:lnTo>
                    <a:pt x="236" y="174"/>
                  </a:lnTo>
                  <a:lnTo>
                    <a:pt x="251" y="174"/>
                  </a:lnTo>
                  <a:lnTo>
                    <a:pt x="251" y="229"/>
                  </a:lnTo>
                  <a:lnTo>
                    <a:pt x="236" y="229"/>
                  </a:lnTo>
                  <a:close/>
                  <a:moveTo>
                    <a:pt x="265" y="243"/>
                  </a:moveTo>
                  <a:lnTo>
                    <a:pt x="293" y="243"/>
                  </a:lnTo>
                  <a:lnTo>
                    <a:pt x="293" y="229"/>
                  </a:lnTo>
                  <a:lnTo>
                    <a:pt x="265" y="229"/>
                  </a:lnTo>
                  <a:lnTo>
                    <a:pt x="265" y="174"/>
                  </a:lnTo>
                  <a:lnTo>
                    <a:pt x="293" y="174"/>
                  </a:lnTo>
                  <a:lnTo>
                    <a:pt x="293" y="160"/>
                  </a:lnTo>
                  <a:lnTo>
                    <a:pt x="265" y="160"/>
                  </a:lnTo>
                  <a:lnTo>
                    <a:pt x="265" y="142"/>
                  </a:lnTo>
                  <a:lnTo>
                    <a:pt x="353" y="142"/>
                  </a:lnTo>
                  <a:lnTo>
                    <a:pt x="387" y="172"/>
                  </a:lnTo>
                  <a:lnTo>
                    <a:pt x="387" y="184"/>
                  </a:lnTo>
                  <a:lnTo>
                    <a:pt x="367" y="184"/>
                  </a:lnTo>
                  <a:lnTo>
                    <a:pt x="367" y="198"/>
                  </a:lnTo>
                  <a:lnTo>
                    <a:pt x="387" y="198"/>
                  </a:lnTo>
                  <a:lnTo>
                    <a:pt x="387" y="210"/>
                  </a:lnTo>
                  <a:lnTo>
                    <a:pt x="367" y="210"/>
                  </a:lnTo>
                  <a:lnTo>
                    <a:pt x="367" y="224"/>
                  </a:lnTo>
                  <a:lnTo>
                    <a:pt x="387" y="224"/>
                  </a:lnTo>
                  <a:lnTo>
                    <a:pt x="387" y="236"/>
                  </a:lnTo>
                  <a:lnTo>
                    <a:pt x="367" y="236"/>
                  </a:lnTo>
                  <a:lnTo>
                    <a:pt x="367" y="250"/>
                  </a:lnTo>
                  <a:lnTo>
                    <a:pt x="387" y="250"/>
                  </a:lnTo>
                  <a:lnTo>
                    <a:pt x="387" y="283"/>
                  </a:lnTo>
                  <a:lnTo>
                    <a:pt x="265" y="283"/>
                  </a:lnTo>
                  <a:lnTo>
                    <a:pt x="265" y="243"/>
                  </a:lnTo>
                  <a:close/>
                  <a:moveTo>
                    <a:pt x="311" y="297"/>
                  </a:moveTo>
                  <a:lnTo>
                    <a:pt x="372" y="297"/>
                  </a:lnTo>
                  <a:lnTo>
                    <a:pt x="405" y="414"/>
                  </a:lnTo>
                  <a:lnTo>
                    <a:pt x="277" y="414"/>
                  </a:lnTo>
                  <a:lnTo>
                    <a:pt x="311" y="297"/>
                  </a:lnTo>
                  <a:close/>
                  <a:moveTo>
                    <a:pt x="412" y="462"/>
                  </a:moveTo>
                  <a:lnTo>
                    <a:pt x="270" y="462"/>
                  </a:lnTo>
                  <a:lnTo>
                    <a:pt x="270" y="428"/>
                  </a:lnTo>
                  <a:lnTo>
                    <a:pt x="412" y="428"/>
                  </a:lnTo>
                  <a:lnTo>
                    <a:pt x="412" y="46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32" name="Group 91"/>
          <p:cNvGrpSpPr/>
          <p:nvPr/>
        </p:nvGrpSpPr>
        <p:grpSpPr>
          <a:xfrm>
            <a:off x="3789226" y="3236054"/>
            <a:ext cx="967491" cy="967491"/>
            <a:chOff x="7885195" y="3530085"/>
            <a:chExt cx="910390" cy="910390"/>
          </a:xfrm>
        </p:grpSpPr>
        <p:sp>
          <p:nvSpPr>
            <p:cNvPr id="33" name="Oval 7"/>
            <p:cNvSpPr/>
            <p:nvPr/>
          </p:nvSpPr>
          <p:spPr>
            <a:xfrm>
              <a:off x="7885195" y="3530085"/>
              <a:ext cx="910390" cy="910390"/>
            </a:xfrm>
            <a:prstGeom prst="ellipse">
              <a:avLst/>
            </a:prstGeom>
            <a:solidFill>
              <a:srgbClr val="415463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4" name="Freeform 17"/>
            <p:cNvSpPr>
              <a:spLocks noEditPoints="1"/>
            </p:cNvSpPr>
            <p:nvPr/>
          </p:nvSpPr>
          <p:spPr bwMode="auto">
            <a:xfrm>
              <a:off x="8129435" y="3743822"/>
              <a:ext cx="460011" cy="482916"/>
            </a:xfrm>
            <a:custGeom>
              <a:avLst/>
              <a:gdLst>
                <a:gd name="T0" fmla="*/ 449 w 482"/>
                <a:gd name="T1" fmla="*/ 33 h 506"/>
                <a:gd name="T2" fmla="*/ 353 w 482"/>
                <a:gd name="T3" fmla="*/ 120 h 506"/>
                <a:gd name="T4" fmla="*/ 197 w 482"/>
                <a:gd name="T5" fmla="*/ 81 h 506"/>
                <a:gd name="T6" fmla="*/ 58 w 482"/>
                <a:gd name="T7" fmla="*/ 138 h 506"/>
                <a:gd name="T8" fmla="*/ 4 w 482"/>
                <a:gd name="T9" fmla="*/ 315 h 506"/>
                <a:gd name="T10" fmla="*/ 54 w 482"/>
                <a:gd name="T11" fmla="*/ 506 h 506"/>
                <a:gd name="T12" fmla="*/ 197 w 482"/>
                <a:gd name="T13" fmla="*/ 475 h 506"/>
                <a:gd name="T14" fmla="*/ 336 w 482"/>
                <a:gd name="T15" fmla="*/ 418 h 506"/>
                <a:gd name="T16" fmla="*/ 395 w 482"/>
                <a:gd name="T17" fmla="*/ 279 h 506"/>
                <a:gd name="T18" fmla="*/ 404 w 482"/>
                <a:gd name="T19" fmla="*/ 136 h 506"/>
                <a:gd name="T20" fmla="*/ 398 w 482"/>
                <a:gd name="T21" fmla="*/ 74 h 506"/>
                <a:gd name="T22" fmla="*/ 289 w 482"/>
                <a:gd name="T23" fmla="*/ 492 h 506"/>
                <a:gd name="T24" fmla="*/ 373 w 482"/>
                <a:gd name="T25" fmla="*/ 331 h 506"/>
                <a:gd name="T26" fmla="*/ 267 w 482"/>
                <a:gd name="T27" fmla="*/ 447 h 506"/>
                <a:gd name="T28" fmla="*/ 144 w 482"/>
                <a:gd name="T29" fmla="*/ 454 h 506"/>
                <a:gd name="T30" fmla="*/ 27 w 482"/>
                <a:gd name="T31" fmla="*/ 347 h 506"/>
                <a:gd name="T32" fmla="*/ 45 w 482"/>
                <a:gd name="T33" fmla="*/ 177 h 506"/>
                <a:gd name="T34" fmla="*/ 179 w 482"/>
                <a:gd name="T35" fmla="*/ 96 h 506"/>
                <a:gd name="T36" fmla="*/ 325 w 482"/>
                <a:gd name="T37" fmla="*/ 148 h 506"/>
                <a:gd name="T38" fmla="*/ 197 w 482"/>
                <a:gd name="T39" fmla="*/ 130 h 506"/>
                <a:gd name="T40" fmla="*/ 92 w 482"/>
                <a:gd name="T41" fmla="*/ 173 h 506"/>
                <a:gd name="T42" fmla="*/ 51 w 482"/>
                <a:gd name="T43" fmla="*/ 307 h 506"/>
                <a:gd name="T44" fmla="*/ 127 w 482"/>
                <a:gd name="T45" fmla="*/ 409 h 506"/>
                <a:gd name="T46" fmla="*/ 254 w 482"/>
                <a:gd name="T47" fmla="*/ 416 h 506"/>
                <a:gd name="T48" fmla="*/ 339 w 482"/>
                <a:gd name="T49" fmla="*/ 322 h 506"/>
                <a:gd name="T50" fmla="*/ 325 w 482"/>
                <a:gd name="T51" fmla="*/ 203 h 506"/>
                <a:gd name="T52" fmla="*/ 377 w 482"/>
                <a:gd name="T53" fmla="*/ 245 h 506"/>
                <a:gd name="T54" fmla="*/ 222 w 482"/>
                <a:gd name="T55" fmla="*/ 303 h 506"/>
                <a:gd name="T56" fmla="*/ 172 w 482"/>
                <a:gd name="T57" fmla="*/ 303 h 506"/>
                <a:gd name="T58" fmla="*/ 177 w 482"/>
                <a:gd name="T59" fmla="*/ 248 h 506"/>
                <a:gd name="T60" fmla="*/ 211 w 482"/>
                <a:gd name="T61" fmla="*/ 262 h 506"/>
                <a:gd name="T62" fmla="*/ 221 w 482"/>
                <a:gd name="T63" fmla="*/ 272 h 506"/>
                <a:gd name="T64" fmla="*/ 207 w 482"/>
                <a:gd name="T65" fmla="*/ 230 h 506"/>
                <a:gd name="T66" fmla="*/ 148 w 482"/>
                <a:gd name="T67" fmla="*/ 269 h 506"/>
                <a:gd name="T68" fmla="*/ 197 w 482"/>
                <a:gd name="T69" fmla="*/ 327 h 506"/>
                <a:gd name="T70" fmla="*/ 247 w 482"/>
                <a:gd name="T71" fmla="*/ 279 h 506"/>
                <a:gd name="T72" fmla="*/ 285 w 482"/>
                <a:gd name="T73" fmla="*/ 263 h 506"/>
                <a:gd name="T74" fmla="*/ 261 w 482"/>
                <a:gd name="T75" fmla="*/ 341 h 506"/>
                <a:gd name="T76" fmla="*/ 197 w 482"/>
                <a:gd name="T77" fmla="*/ 368 h 506"/>
                <a:gd name="T78" fmla="*/ 133 w 482"/>
                <a:gd name="T79" fmla="*/ 341 h 506"/>
                <a:gd name="T80" fmla="*/ 107 w 482"/>
                <a:gd name="T81" fmla="*/ 270 h 506"/>
                <a:gd name="T82" fmla="*/ 147 w 482"/>
                <a:gd name="T83" fmla="*/ 203 h 506"/>
                <a:gd name="T84" fmla="*/ 223 w 482"/>
                <a:gd name="T85" fmla="*/ 192 h 506"/>
                <a:gd name="T86" fmla="*/ 254 w 482"/>
                <a:gd name="T87" fmla="*/ 191 h 506"/>
                <a:gd name="T88" fmla="*/ 167 w 482"/>
                <a:gd name="T89" fmla="*/ 178 h 506"/>
                <a:gd name="T90" fmla="*/ 101 w 482"/>
                <a:gd name="T91" fmla="*/ 239 h 506"/>
                <a:gd name="T92" fmla="*/ 110 w 482"/>
                <a:gd name="T93" fmla="*/ 336 h 506"/>
                <a:gd name="T94" fmla="*/ 187 w 482"/>
                <a:gd name="T95" fmla="*/ 381 h 506"/>
                <a:gd name="T96" fmla="*/ 255 w 482"/>
                <a:gd name="T97" fmla="*/ 365 h 506"/>
                <a:gd name="T98" fmla="*/ 301 w 482"/>
                <a:gd name="T99" fmla="*/ 288 h 506"/>
                <a:gd name="T100" fmla="*/ 279 w 482"/>
                <a:gd name="T101" fmla="*/ 214 h 506"/>
                <a:gd name="T102" fmla="*/ 332 w 482"/>
                <a:gd name="T103" fmla="*/ 279 h 506"/>
                <a:gd name="T104" fmla="*/ 292 w 482"/>
                <a:gd name="T105" fmla="*/ 374 h 506"/>
                <a:gd name="T106" fmla="*/ 184 w 482"/>
                <a:gd name="T107" fmla="*/ 412 h 506"/>
                <a:gd name="T108" fmla="*/ 85 w 482"/>
                <a:gd name="T109" fmla="*/ 352 h 506"/>
                <a:gd name="T110" fmla="*/ 73 w 482"/>
                <a:gd name="T111" fmla="*/ 228 h 506"/>
                <a:gd name="T112" fmla="*/ 158 w 482"/>
                <a:gd name="T113" fmla="*/ 149 h 506"/>
                <a:gd name="T114" fmla="*/ 270 w 482"/>
                <a:gd name="T115" fmla="*/ 165 h 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82" h="506">
                  <a:moveTo>
                    <a:pt x="404" y="136"/>
                  </a:moveTo>
                  <a:lnTo>
                    <a:pt x="482" y="57"/>
                  </a:lnTo>
                  <a:lnTo>
                    <a:pt x="447" y="45"/>
                  </a:lnTo>
                  <a:lnTo>
                    <a:pt x="449" y="44"/>
                  </a:lnTo>
                  <a:lnTo>
                    <a:pt x="449" y="44"/>
                  </a:lnTo>
                  <a:lnTo>
                    <a:pt x="451" y="42"/>
                  </a:lnTo>
                  <a:lnTo>
                    <a:pt x="451" y="39"/>
                  </a:lnTo>
                  <a:lnTo>
                    <a:pt x="451" y="37"/>
                  </a:lnTo>
                  <a:lnTo>
                    <a:pt x="449" y="33"/>
                  </a:lnTo>
                  <a:lnTo>
                    <a:pt x="449" y="33"/>
                  </a:lnTo>
                  <a:lnTo>
                    <a:pt x="446" y="32"/>
                  </a:lnTo>
                  <a:lnTo>
                    <a:pt x="444" y="32"/>
                  </a:lnTo>
                  <a:lnTo>
                    <a:pt x="441" y="32"/>
                  </a:lnTo>
                  <a:lnTo>
                    <a:pt x="439" y="33"/>
                  </a:lnTo>
                  <a:lnTo>
                    <a:pt x="437" y="36"/>
                  </a:lnTo>
                  <a:lnTo>
                    <a:pt x="425" y="0"/>
                  </a:lnTo>
                  <a:lnTo>
                    <a:pt x="346" y="79"/>
                  </a:lnTo>
                  <a:lnTo>
                    <a:pt x="358" y="114"/>
                  </a:lnTo>
                  <a:lnTo>
                    <a:pt x="353" y="119"/>
                  </a:lnTo>
                  <a:lnTo>
                    <a:pt x="353" y="120"/>
                  </a:lnTo>
                  <a:lnTo>
                    <a:pt x="335" y="137"/>
                  </a:lnTo>
                  <a:lnTo>
                    <a:pt x="335" y="137"/>
                  </a:lnTo>
                  <a:lnTo>
                    <a:pt x="321" y="124"/>
                  </a:lnTo>
                  <a:lnTo>
                    <a:pt x="305" y="113"/>
                  </a:lnTo>
                  <a:lnTo>
                    <a:pt x="289" y="104"/>
                  </a:lnTo>
                  <a:lnTo>
                    <a:pt x="271" y="95"/>
                  </a:lnTo>
                  <a:lnTo>
                    <a:pt x="254" y="90"/>
                  </a:lnTo>
                  <a:lnTo>
                    <a:pt x="236" y="84"/>
                  </a:lnTo>
                  <a:lnTo>
                    <a:pt x="216" y="82"/>
                  </a:lnTo>
                  <a:lnTo>
                    <a:pt x="197" y="81"/>
                  </a:lnTo>
                  <a:lnTo>
                    <a:pt x="197" y="81"/>
                  </a:lnTo>
                  <a:lnTo>
                    <a:pt x="177" y="82"/>
                  </a:lnTo>
                  <a:lnTo>
                    <a:pt x="158" y="84"/>
                  </a:lnTo>
                  <a:lnTo>
                    <a:pt x="140" y="90"/>
                  </a:lnTo>
                  <a:lnTo>
                    <a:pt x="121" y="96"/>
                  </a:lnTo>
                  <a:lnTo>
                    <a:pt x="104" y="104"/>
                  </a:lnTo>
                  <a:lnTo>
                    <a:pt x="88" y="114"/>
                  </a:lnTo>
                  <a:lnTo>
                    <a:pt x="72" y="125"/>
                  </a:lnTo>
                  <a:lnTo>
                    <a:pt x="58" y="138"/>
                  </a:lnTo>
                  <a:lnTo>
                    <a:pt x="58" y="138"/>
                  </a:lnTo>
                  <a:lnTo>
                    <a:pt x="44" y="153"/>
                  </a:lnTo>
                  <a:lnTo>
                    <a:pt x="33" y="169"/>
                  </a:lnTo>
                  <a:lnTo>
                    <a:pt x="22" y="187"/>
                  </a:lnTo>
                  <a:lnTo>
                    <a:pt x="14" y="204"/>
                  </a:lnTo>
                  <a:lnTo>
                    <a:pt x="8" y="221"/>
                  </a:lnTo>
                  <a:lnTo>
                    <a:pt x="4" y="241"/>
                  </a:lnTo>
                  <a:lnTo>
                    <a:pt x="0" y="259"/>
                  </a:lnTo>
                  <a:lnTo>
                    <a:pt x="0" y="279"/>
                  </a:lnTo>
                  <a:lnTo>
                    <a:pt x="0" y="297"/>
                  </a:lnTo>
                  <a:lnTo>
                    <a:pt x="4" y="315"/>
                  </a:lnTo>
                  <a:lnTo>
                    <a:pt x="8" y="335"/>
                  </a:lnTo>
                  <a:lnTo>
                    <a:pt x="14" y="352"/>
                  </a:lnTo>
                  <a:lnTo>
                    <a:pt x="22" y="369"/>
                  </a:lnTo>
                  <a:lnTo>
                    <a:pt x="33" y="387"/>
                  </a:lnTo>
                  <a:lnTo>
                    <a:pt x="44" y="403"/>
                  </a:lnTo>
                  <a:lnTo>
                    <a:pt x="58" y="418"/>
                  </a:lnTo>
                  <a:lnTo>
                    <a:pt x="58" y="418"/>
                  </a:lnTo>
                  <a:lnTo>
                    <a:pt x="66" y="425"/>
                  </a:lnTo>
                  <a:lnTo>
                    <a:pt x="76" y="433"/>
                  </a:lnTo>
                  <a:lnTo>
                    <a:pt x="54" y="506"/>
                  </a:lnTo>
                  <a:lnTo>
                    <a:pt x="115" y="506"/>
                  </a:lnTo>
                  <a:lnTo>
                    <a:pt x="128" y="462"/>
                  </a:lnTo>
                  <a:lnTo>
                    <a:pt x="128" y="462"/>
                  </a:lnTo>
                  <a:lnTo>
                    <a:pt x="144" y="469"/>
                  </a:lnTo>
                  <a:lnTo>
                    <a:pt x="161" y="472"/>
                  </a:lnTo>
                  <a:lnTo>
                    <a:pt x="180" y="474"/>
                  </a:lnTo>
                  <a:lnTo>
                    <a:pt x="197" y="475"/>
                  </a:lnTo>
                  <a:lnTo>
                    <a:pt x="197" y="475"/>
                  </a:lnTo>
                  <a:lnTo>
                    <a:pt x="197" y="475"/>
                  </a:lnTo>
                  <a:lnTo>
                    <a:pt x="197" y="475"/>
                  </a:lnTo>
                  <a:lnTo>
                    <a:pt x="215" y="474"/>
                  </a:lnTo>
                  <a:lnTo>
                    <a:pt x="233" y="472"/>
                  </a:lnTo>
                  <a:lnTo>
                    <a:pt x="249" y="469"/>
                  </a:lnTo>
                  <a:lnTo>
                    <a:pt x="266" y="463"/>
                  </a:lnTo>
                  <a:lnTo>
                    <a:pt x="278" y="506"/>
                  </a:lnTo>
                  <a:lnTo>
                    <a:pt x="338" y="506"/>
                  </a:lnTo>
                  <a:lnTo>
                    <a:pt x="318" y="434"/>
                  </a:lnTo>
                  <a:lnTo>
                    <a:pt x="318" y="434"/>
                  </a:lnTo>
                  <a:lnTo>
                    <a:pt x="328" y="427"/>
                  </a:lnTo>
                  <a:lnTo>
                    <a:pt x="336" y="418"/>
                  </a:lnTo>
                  <a:lnTo>
                    <a:pt x="336" y="418"/>
                  </a:lnTo>
                  <a:lnTo>
                    <a:pt x="350" y="403"/>
                  </a:lnTo>
                  <a:lnTo>
                    <a:pt x="361" y="388"/>
                  </a:lnTo>
                  <a:lnTo>
                    <a:pt x="371" y="371"/>
                  </a:lnTo>
                  <a:lnTo>
                    <a:pt x="379" y="354"/>
                  </a:lnTo>
                  <a:lnTo>
                    <a:pt x="386" y="336"/>
                  </a:lnTo>
                  <a:lnTo>
                    <a:pt x="390" y="316"/>
                  </a:lnTo>
                  <a:lnTo>
                    <a:pt x="393" y="298"/>
                  </a:lnTo>
                  <a:lnTo>
                    <a:pt x="395" y="279"/>
                  </a:lnTo>
                  <a:lnTo>
                    <a:pt x="395" y="279"/>
                  </a:lnTo>
                  <a:lnTo>
                    <a:pt x="393" y="260"/>
                  </a:lnTo>
                  <a:lnTo>
                    <a:pt x="391" y="242"/>
                  </a:lnTo>
                  <a:lnTo>
                    <a:pt x="387" y="225"/>
                  </a:lnTo>
                  <a:lnTo>
                    <a:pt x="382" y="208"/>
                  </a:lnTo>
                  <a:lnTo>
                    <a:pt x="375" y="192"/>
                  </a:lnTo>
                  <a:lnTo>
                    <a:pt x="366" y="176"/>
                  </a:lnTo>
                  <a:lnTo>
                    <a:pt x="357" y="162"/>
                  </a:lnTo>
                  <a:lnTo>
                    <a:pt x="345" y="148"/>
                  </a:lnTo>
                  <a:lnTo>
                    <a:pt x="369" y="124"/>
                  </a:lnTo>
                  <a:lnTo>
                    <a:pt x="404" y="136"/>
                  </a:lnTo>
                  <a:close/>
                  <a:moveTo>
                    <a:pt x="456" y="64"/>
                  </a:moveTo>
                  <a:lnTo>
                    <a:pt x="400" y="120"/>
                  </a:lnTo>
                  <a:lnTo>
                    <a:pt x="379" y="113"/>
                  </a:lnTo>
                  <a:lnTo>
                    <a:pt x="436" y="57"/>
                  </a:lnTo>
                  <a:lnTo>
                    <a:pt x="456" y="64"/>
                  </a:lnTo>
                  <a:close/>
                  <a:moveTo>
                    <a:pt x="370" y="103"/>
                  </a:moveTo>
                  <a:lnTo>
                    <a:pt x="362" y="82"/>
                  </a:lnTo>
                  <a:lnTo>
                    <a:pt x="418" y="26"/>
                  </a:lnTo>
                  <a:lnTo>
                    <a:pt x="426" y="46"/>
                  </a:lnTo>
                  <a:lnTo>
                    <a:pt x="398" y="74"/>
                  </a:lnTo>
                  <a:lnTo>
                    <a:pt x="370" y="103"/>
                  </a:lnTo>
                  <a:close/>
                  <a:moveTo>
                    <a:pt x="104" y="492"/>
                  </a:moveTo>
                  <a:lnTo>
                    <a:pt x="74" y="492"/>
                  </a:lnTo>
                  <a:lnTo>
                    <a:pt x="88" y="443"/>
                  </a:lnTo>
                  <a:lnTo>
                    <a:pt x="88" y="443"/>
                  </a:lnTo>
                  <a:lnTo>
                    <a:pt x="101" y="450"/>
                  </a:lnTo>
                  <a:lnTo>
                    <a:pt x="114" y="457"/>
                  </a:lnTo>
                  <a:lnTo>
                    <a:pt x="104" y="492"/>
                  </a:lnTo>
                  <a:close/>
                  <a:moveTo>
                    <a:pt x="319" y="492"/>
                  </a:moveTo>
                  <a:lnTo>
                    <a:pt x="289" y="492"/>
                  </a:lnTo>
                  <a:lnTo>
                    <a:pt x="279" y="458"/>
                  </a:lnTo>
                  <a:lnTo>
                    <a:pt x="279" y="458"/>
                  </a:lnTo>
                  <a:lnTo>
                    <a:pt x="292" y="451"/>
                  </a:lnTo>
                  <a:lnTo>
                    <a:pt x="305" y="443"/>
                  </a:lnTo>
                  <a:lnTo>
                    <a:pt x="319" y="492"/>
                  </a:lnTo>
                  <a:close/>
                  <a:moveTo>
                    <a:pt x="380" y="279"/>
                  </a:moveTo>
                  <a:lnTo>
                    <a:pt x="380" y="279"/>
                  </a:lnTo>
                  <a:lnTo>
                    <a:pt x="379" y="296"/>
                  </a:lnTo>
                  <a:lnTo>
                    <a:pt x="377" y="314"/>
                  </a:lnTo>
                  <a:lnTo>
                    <a:pt x="373" y="331"/>
                  </a:lnTo>
                  <a:lnTo>
                    <a:pt x="366" y="348"/>
                  </a:lnTo>
                  <a:lnTo>
                    <a:pt x="359" y="364"/>
                  </a:lnTo>
                  <a:lnTo>
                    <a:pt x="349" y="380"/>
                  </a:lnTo>
                  <a:lnTo>
                    <a:pt x="338" y="394"/>
                  </a:lnTo>
                  <a:lnTo>
                    <a:pt x="326" y="407"/>
                  </a:lnTo>
                  <a:lnTo>
                    <a:pt x="326" y="407"/>
                  </a:lnTo>
                  <a:lnTo>
                    <a:pt x="314" y="420"/>
                  </a:lnTo>
                  <a:lnTo>
                    <a:pt x="298" y="431"/>
                  </a:lnTo>
                  <a:lnTo>
                    <a:pt x="283" y="439"/>
                  </a:lnTo>
                  <a:lnTo>
                    <a:pt x="267" y="447"/>
                  </a:lnTo>
                  <a:lnTo>
                    <a:pt x="251" y="454"/>
                  </a:lnTo>
                  <a:lnTo>
                    <a:pt x="234" y="458"/>
                  </a:lnTo>
                  <a:lnTo>
                    <a:pt x="215" y="460"/>
                  </a:lnTo>
                  <a:lnTo>
                    <a:pt x="197" y="461"/>
                  </a:lnTo>
                  <a:lnTo>
                    <a:pt x="197" y="461"/>
                  </a:lnTo>
                  <a:lnTo>
                    <a:pt x="197" y="461"/>
                  </a:lnTo>
                  <a:lnTo>
                    <a:pt x="197" y="461"/>
                  </a:lnTo>
                  <a:lnTo>
                    <a:pt x="179" y="460"/>
                  </a:lnTo>
                  <a:lnTo>
                    <a:pt x="161" y="458"/>
                  </a:lnTo>
                  <a:lnTo>
                    <a:pt x="144" y="454"/>
                  </a:lnTo>
                  <a:lnTo>
                    <a:pt x="127" y="447"/>
                  </a:lnTo>
                  <a:lnTo>
                    <a:pt x="110" y="439"/>
                  </a:lnTo>
                  <a:lnTo>
                    <a:pt x="95" y="431"/>
                  </a:lnTo>
                  <a:lnTo>
                    <a:pt x="81" y="420"/>
                  </a:lnTo>
                  <a:lnTo>
                    <a:pt x="67" y="407"/>
                  </a:lnTo>
                  <a:lnTo>
                    <a:pt x="67" y="407"/>
                  </a:lnTo>
                  <a:lnTo>
                    <a:pt x="55" y="394"/>
                  </a:lnTo>
                  <a:lnTo>
                    <a:pt x="45" y="379"/>
                  </a:lnTo>
                  <a:lnTo>
                    <a:pt x="35" y="363"/>
                  </a:lnTo>
                  <a:lnTo>
                    <a:pt x="27" y="347"/>
                  </a:lnTo>
                  <a:lnTo>
                    <a:pt x="22" y="330"/>
                  </a:lnTo>
                  <a:lnTo>
                    <a:pt x="18" y="313"/>
                  </a:lnTo>
                  <a:lnTo>
                    <a:pt x="14" y="296"/>
                  </a:lnTo>
                  <a:lnTo>
                    <a:pt x="14" y="279"/>
                  </a:lnTo>
                  <a:lnTo>
                    <a:pt x="14" y="260"/>
                  </a:lnTo>
                  <a:lnTo>
                    <a:pt x="18" y="243"/>
                  </a:lnTo>
                  <a:lnTo>
                    <a:pt x="22" y="226"/>
                  </a:lnTo>
                  <a:lnTo>
                    <a:pt x="27" y="209"/>
                  </a:lnTo>
                  <a:lnTo>
                    <a:pt x="35" y="193"/>
                  </a:lnTo>
                  <a:lnTo>
                    <a:pt x="45" y="177"/>
                  </a:lnTo>
                  <a:lnTo>
                    <a:pt x="55" y="163"/>
                  </a:lnTo>
                  <a:lnTo>
                    <a:pt x="67" y="149"/>
                  </a:lnTo>
                  <a:lnTo>
                    <a:pt x="67" y="149"/>
                  </a:lnTo>
                  <a:lnTo>
                    <a:pt x="81" y="136"/>
                  </a:lnTo>
                  <a:lnTo>
                    <a:pt x="95" y="125"/>
                  </a:lnTo>
                  <a:lnTo>
                    <a:pt x="110" y="117"/>
                  </a:lnTo>
                  <a:lnTo>
                    <a:pt x="127" y="109"/>
                  </a:lnTo>
                  <a:lnTo>
                    <a:pt x="144" y="103"/>
                  </a:lnTo>
                  <a:lnTo>
                    <a:pt x="161" y="98"/>
                  </a:lnTo>
                  <a:lnTo>
                    <a:pt x="179" y="96"/>
                  </a:lnTo>
                  <a:lnTo>
                    <a:pt x="197" y="95"/>
                  </a:lnTo>
                  <a:lnTo>
                    <a:pt x="197" y="95"/>
                  </a:lnTo>
                  <a:lnTo>
                    <a:pt x="215" y="96"/>
                  </a:lnTo>
                  <a:lnTo>
                    <a:pt x="233" y="98"/>
                  </a:lnTo>
                  <a:lnTo>
                    <a:pt x="250" y="103"/>
                  </a:lnTo>
                  <a:lnTo>
                    <a:pt x="266" y="109"/>
                  </a:lnTo>
                  <a:lnTo>
                    <a:pt x="282" y="115"/>
                  </a:lnTo>
                  <a:lnTo>
                    <a:pt x="297" y="125"/>
                  </a:lnTo>
                  <a:lnTo>
                    <a:pt x="311" y="135"/>
                  </a:lnTo>
                  <a:lnTo>
                    <a:pt x="325" y="148"/>
                  </a:lnTo>
                  <a:lnTo>
                    <a:pt x="301" y="172"/>
                  </a:lnTo>
                  <a:lnTo>
                    <a:pt x="301" y="172"/>
                  </a:lnTo>
                  <a:lnTo>
                    <a:pt x="290" y="162"/>
                  </a:lnTo>
                  <a:lnTo>
                    <a:pt x="279" y="153"/>
                  </a:lnTo>
                  <a:lnTo>
                    <a:pt x="266" y="147"/>
                  </a:lnTo>
                  <a:lnTo>
                    <a:pt x="253" y="140"/>
                  </a:lnTo>
                  <a:lnTo>
                    <a:pt x="240" y="136"/>
                  </a:lnTo>
                  <a:lnTo>
                    <a:pt x="226" y="132"/>
                  </a:lnTo>
                  <a:lnTo>
                    <a:pt x="212" y="131"/>
                  </a:lnTo>
                  <a:lnTo>
                    <a:pt x="197" y="130"/>
                  </a:lnTo>
                  <a:lnTo>
                    <a:pt x="197" y="130"/>
                  </a:lnTo>
                  <a:lnTo>
                    <a:pt x="183" y="131"/>
                  </a:lnTo>
                  <a:lnTo>
                    <a:pt x="168" y="133"/>
                  </a:lnTo>
                  <a:lnTo>
                    <a:pt x="154" y="136"/>
                  </a:lnTo>
                  <a:lnTo>
                    <a:pt x="140" y="140"/>
                  </a:lnTo>
                  <a:lnTo>
                    <a:pt x="127" y="147"/>
                  </a:lnTo>
                  <a:lnTo>
                    <a:pt x="115" y="154"/>
                  </a:lnTo>
                  <a:lnTo>
                    <a:pt x="103" y="163"/>
                  </a:lnTo>
                  <a:lnTo>
                    <a:pt x="92" y="173"/>
                  </a:lnTo>
                  <a:lnTo>
                    <a:pt x="92" y="173"/>
                  </a:lnTo>
                  <a:lnTo>
                    <a:pt x="81" y="185"/>
                  </a:lnTo>
                  <a:lnTo>
                    <a:pt x="73" y="196"/>
                  </a:lnTo>
                  <a:lnTo>
                    <a:pt x="65" y="208"/>
                  </a:lnTo>
                  <a:lnTo>
                    <a:pt x="60" y="222"/>
                  </a:lnTo>
                  <a:lnTo>
                    <a:pt x="54" y="235"/>
                  </a:lnTo>
                  <a:lnTo>
                    <a:pt x="51" y="249"/>
                  </a:lnTo>
                  <a:lnTo>
                    <a:pt x="49" y="263"/>
                  </a:lnTo>
                  <a:lnTo>
                    <a:pt x="49" y="279"/>
                  </a:lnTo>
                  <a:lnTo>
                    <a:pt x="49" y="293"/>
                  </a:lnTo>
                  <a:lnTo>
                    <a:pt x="51" y="307"/>
                  </a:lnTo>
                  <a:lnTo>
                    <a:pt x="54" y="321"/>
                  </a:lnTo>
                  <a:lnTo>
                    <a:pt x="60" y="334"/>
                  </a:lnTo>
                  <a:lnTo>
                    <a:pt x="65" y="348"/>
                  </a:lnTo>
                  <a:lnTo>
                    <a:pt x="73" y="360"/>
                  </a:lnTo>
                  <a:lnTo>
                    <a:pt x="81" y="371"/>
                  </a:lnTo>
                  <a:lnTo>
                    <a:pt x="92" y="383"/>
                  </a:lnTo>
                  <a:lnTo>
                    <a:pt x="92" y="383"/>
                  </a:lnTo>
                  <a:lnTo>
                    <a:pt x="103" y="393"/>
                  </a:lnTo>
                  <a:lnTo>
                    <a:pt x="115" y="402"/>
                  </a:lnTo>
                  <a:lnTo>
                    <a:pt x="127" y="409"/>
                  </a:lnTo>
                  <a:lnTo>
                    <a:pt x="140" y="416"/>
                  </a:lnTo>
                  <a:lnTo>
                    <a:pt x="154" y="420"/>
                  </a:lnTo>
                  <a:lnTo>
                    <a:pt x="168" y="424"/>
                  </a:lnTo>
                  <a:lnTo>
                    <a:pt x="183" y="427"/>
                  </a:lnTo>
                  <a:lnTo>
                    <a:pt x="197" y="427"/>
                  </a:lnTo>
                  <a:lnTo>
                    <a:pt x="197" y="427"/>
                  </a:lnTo>
                  <a:lnTo>
                    <a:pt x="212" y="427"/>
                  </a:lnTo>
                  <a:lnTo>
                    <a:pt x="226" y="424"/>
                  </a:lnTo>
                  <a:lnTo>
                    <a:pt x="240" y="420"/>
                  </a:lnTo>
                  <a:lnTo>
                    <a:pt x="254" y="416"/>
                  </a:lnTo>
                  <a:lnTo>
                    <a:pt x="267" y="409"/>
                  </a:lnTo>
                  <a:lnTo>
                    <a:pt x="280" y="402"/>
                  </a:lnTo>
                  <a:lnTo>
                    <a:pt x="291" y="393"/>
                  </a:lnTo>
                  <a:lnTo>
                    <a:pt x="303" y="383"/>
                  </a:lnTo>
                  <a:lnTo>
                    <a:pt x="303" y="383"/>
                  </a:lnTo>
                  <a:lnTo>
                    <a:pt x="312" y="373"/>
                  </a:lnTo>
                  <a:lnTo>
                    <a:pt x="321" y="361"/>
                  </a:lnTo>
                  <a:lnTo>
                    <a:pt x="329" y="348"/>
                  </a:lnTo>
                  <a:lnTo>
                    <a:pt x="335" y="335"/>
                  </a:lnTo>
                  <a:lnTo>
                    <a:pt x="339" y="322"/>
                  </a:lnTo>
                  <a:lnTo>
                    <a:pt x="343" y="308"/>
                  </a:lnTo>
                  <a:lnTo>
                    <a:pt x="345" y="293"/>
                  </a:lnTo>
                  <a:lnTo>
                    <a:pt x="346" y="279"/>
                  </a:lnTo>
                  <a:lnTo>
                    <a:pt x="346" y="279"/>
                  </a:lnTo>
                  <a:lnTo>
                    <a:pt x="345" y="265"/>
                  </a:lnTo>
                  <a:lnTo>
                    <a:pt x="344" y="252"/>
                  </a:lnTo>
                  <a:lnTo>
                    <a:pt x="341" y="240"/>
                  </a:lnTo>
                  <a:lnTo>
                    <a:pt x="337" y="227"/>
                  </a:lnTo>
                  <a:lnTo>
                    <a:pt x="332" y="215"/>
                  </a:lnTo>
                  <a:lnTo>
                    <a:pt x="325" y="203"/>
                  </a:lnTo>
                  <a:lnTo>
                    <a:pt x="319" y="192"/>
                  </a:lnTo>
                  <a:lnTo>
                    <a:pt x="310" y="182"/>
                  </a:lnTo>
                  <a:lnTo>
                    <a:pt x="335" y="158"/>
                  </a:lnTo>
                  <a:lnTo>
                    <a:pt x="335" y="158"/>
                  </a:lnTo>
                  <a:lnTo>
                    <a:pt x="345" y="171"/>
                  </a:lnTo>
                  <a:lnTo>
                    <a:pt x="355" y="185"/>
                  </a:lnTo>
                  <a:lnTo>
                    <a:pt x="362" y="199"/>
                  </a:lnTo>
                  <a:lnTo>
                    <a:pt x="369" y="214"/>
                  </a:lnTo>
                  <a:lnTo>
                    <a:pt x="374" y="229"/>
                  </a:lnTo>
                  <a:lnTo>
                    <a:pt x="377" y="245"/>
                  </a:lnTo>
                  <a:lnTo>
                    <a:pt x="379" y="261"/>
                  </a:lnTo>
                  <a:lnTo>
                    <a:pt x="380" y="279"/>
                  </a:lnTo>
                  <a:lnTo>
                    <a:pt x="380" y="279"/>
                  </a:lnTo>
                  <a:close/>
                  <a:moveTo>
                    <a:pt x="233" y="279"/>
                  </a:moveTo>
                  <a:lnTo>
                    <a:pt x="233" y="279"/>
                  </a:lnTo>
                  <a:lnTo>
                    <a:pt x="231" y="285"/>
                  </a:lnTo>
                  <a:lnTo>
                    <a:pt x="230" y="292"/>
                  </a:lnTo>
                  <a:lnTo>
                    <a:pt x="226" y="298"/>
                  </a:lnTo>
                  <a:lnTo>
                    <a:pt x="222" y="303"/>
                  </a:lnTo>
                  <a:lnTo>
                    <a:pt x="222" y="303"/>
                  </a:lnTo>
                  <a:lnTo>
                    <a:pt x="216" y="308"/>
                  </a:lnTo>
                  <a:lnTo>
                    <a:pt x="211" y="311"/>
                  </a:lnTo>
                  <a:lnTo>
                    <a:pt x="204" y="313"/>
                  </a:lnTo>
                  <a:lnTo>
                    <a:pt x="197" y="313"/>
                  </a:lnTo>
                  <a:lnTo>
                    <a:pt x="197" y="313"/>
                  </a:lnTo>
                  <a:lnTo>
                    <a:pt x="190" y="313"/>
                  </a:lnTo>
                  <a:lnTo>
                    <a:pt x="184" y="311"/>
                  </a:lnTo>
                  <a:lnTo>
                    <a:pt x="177" y="308"/>
                  </a:lnTo>
                  <a:lnTo>
                    <a:pt x="172" y="303"/>
                  </a:lnTo>
                  <a:lnTo>
                    <a:pt x="172" y="303"/>
                  </a:lnTo>
                  <a:lnTo>
                    <a:pt x="168" y="298"/>
                  </a:lnTo>
                  <a:lnTo>
                    <a:pt x="164" y="292"/>
                  </a:lnTo>
                  <a:lnTo>
                    <a:pt x="162" y="285"/>
                  </a:lnTo>
                  <a:lnTo>
                    <a:pt x="161" y="279"/>
                  </a:lnTo>
                  <a:lnTo>
                    <a:pt x="162" y="271"/>
                  </a:lnTo>
                  <a:lnTo>
                    <a:pt x="164" y="265"/>
                  </a:lnTo>
                  <a:lnTo>
                    <a:pt x="168" y="259"/>
                  </a:lnTo>
                  <a:lnTo>
                    <a:pt x="172" y="253"/>
                  </a:lnTo>
                  <a:lnTo>
                    <a:pt x="172" y="253"/>
                  </a:lnTo>
                  <a:lnTo>
                    <a:pt x="177" y="248"/>
                  </a:lnTo>
                  <a:lnTo>
                    <a:pt x="184" y="245"/>
                  </a:lnTo>
                  <a:lnTo>
                    <a:pt x="190" y="243"/>
                  </a:lnTo>
                  <a:lnTo>
                    <a:pt x="197" y="243"/>
                  </a:lnTo>
                  <a:lnTo>
                    <a:pt x="197" y="243"/>
                  </a:lnTo>
                  <a:lnTo>
                    <a:pt x="203" y="243"/>
                  </a:lnTo>
                  <a:lnTo>
                    <a:pt x="210" y="245"/>
                  </a:lnTo>
                  <a:lnTo>
                    <a:pt x="215" y="248"/>
                  </a:lnTo>
                  <a:lnTo>
                    <a:pt x="221" y="252"/>
                  </a:lnTo>
                  <a:lnTo>
                    <a:pt x="211" y="262"/>
                  </a:lnTo>
                  <a:lnTo>
                    <a:pt x="211" y="262"/>
                  </a:lnTo>
                  <a:lnTo>
                    <a:pt x="209" y="265"/>
                  </a:lnTo>
                  <a:lnTo>
                    <a:pt x="209" y="267"/>
                  </a:lnTo>
                  <a:lnTo>
                    <a:pt x="209" y="270"/>
                  </a:lnTo>
                  <a:lnTo>
                    <a:pt x="211" y="272"/>
                  </a:lnTo>
                  <a:lnTo>
                    <a:pt x="211" y="272"/>
                  </a:lnTo>
                  <a:lnTo>
                    <a:pt x="213" y="273"/>
                  </a:lnTo>
                  <a:lnTo>
                    <a:pt x="215" y="274"/>
                  </a:lnTo>
                  <a:lnTo>
                    <a:pt x="215" y="274"/>
                  </a:lnTo>
                  <a:lnTo>
                    <a:pt x="218" y="273"/>
                  </a:lnTo>
                  <a:lnTo>
                    <a:pt x="221" y="272"/>
                  </a:lnTo>
                  <a:lnTo>
                    <a:pt x="229" y="263"/>
                  </a:lnTo>
                  <a:lnTo>
                    <a:pt x="229" y="263"/>
                  </a:lnTo>
                  <a:lnTo>
                    <a:pt x="231" y="271"/>
                  </a:lnTo>
                  <a:lnTo>
                    <a:pt x="233" y="279"/>
                  </a:lnTo>
                  <a:lnTo>
                    <a:pt x="233" y="279"/>
                  </a:lnTo>
                  <a:close/>
                  <a:moveTo>
                    <a:pt x="230" y="242"/>
                  </a:moveTo>
                  <a:lnTo>
                    <a:pt x="230" y="242"/>
                  </a:lnTo>
                  <a:lnTo>
                    <a:pt x="224" y="236"/>
                  </a:lnTo>
                  <a:lnTo>
                    <a:pt x="215" y="232"/>
                  </a:lnTo>
                  <a:lnTo>
                    <a:pt x="207" y="230"/>
                  </a:lnTo>
                  <a:lnTo>
                    <a:pt x="197" y="229"/>
                  </a:lnTo>
                  <a:lnTo>
                    <a:pt x="197" y="229"/>
                  </a:lnTo>
                  <a:lnTo>
                    <a:pt x="187" y="230"/>
                  </a:lnTo>
                  <a:lnTo>
                    <a:pt x="179" y="232"/>
                  </a:lnTo>
                  <a:lnTo>
                    <a:pt x="170" y="236"/>
                  </a:lnTo>
                  <a:lnTo>
                    <a:pt x="162" y="243"/>
                  </a:lnTo>
                  <a:lnTo>
                    <a:pt x="162" y="243"/>
                  </a:lnTo>
                  <a:lnTo>
                    <a:pt x="156" y="250"/>
                  </a:lnTo>
                  <a:lnTo>
                    <a:pt x="152" y="259"/>
                  </a:lnTo>
                  <a:lnTo>
                    <a:pt x="148" y="269"/>
                  </a:lnTo>
                  <a:lnTo>
                    <a:pt x="147" y="279"/>
                  </a:lnTo>
                  <a:lnTo>
                    <a:pt x="148" y="287"/>
                  </a:lnTo>
                  <a:lnTo>
                    <a:pt x="152" y="297"/>
                  </a:lnTo>
                  <a:lnTo>
                    <a:pt x="156" y="306"/>
                  </a:lnTo>
                  <a:lnTo>
                    <a:pt x="162" y="313"/>
                  </a:lnTo>
                  <a:lnTo>
                    <a:pt x="162" y="313"/>
                  </a:lnTo>
                  <a:lnTo>
                    <a:pt x="170" y="320"/>
                  </a:lnTo>
                  <a:lnTo>
                    <a:pt x="179" y="324"/>
                  </a:lnTo>
                  <a:lnTo>
                    <a:pt x="187" y="327"/>
                  </a:lnTo>
                  <a:lnTo>
                    <a:pt x="197" y="327"/>
                  </a:lnTo>
                  <a:lnTo>
                    <a:pt x="197" y="327"/>
                  </a:lnTo>
                  <a:lnTo>
                    <a:pt x="207" y="327"/>
                  </a:lnTo>
                  <a:lnTo>
                    <a:pt x="216" y="324"/>
                  </a:lnTo>
                  <a:lnTo>
                    <a:pt x="225" y="320"/>
                  </a:lnTo>
                  <a:lnTo>
                    <a:pt x="233" y="313"/>
                  </a:lnTo>
                  <a:lnTo>
                    <a:pt x="233" y="313"/>
                  </a:lnTo>
                  <a:lnTo>
                    <a:pt x="238" y="306"/>
                  </a:lnTo>
                  <a:lnTo>
                    <a:pt x="243" y="297"/>
                  </a:lnTo>
                  <a:lnTo>
                    <a:pt x="245" y="288"/>
                  </a:lnTo>
                  <a:lnTo>
                    <a:pt x="247" y="279"/>
                  </a:lnTo>
                  <a:lnTo>
                    <a:pt x="247" y="279"/>
                  </a:lnTo>
                  <a:lnTo>
                    <a:pt x="247" y="271"/>
                  </a:lnTo>
                  <a:lnTo>
                    <a:pt x="244" y="265"/>
                  </a:lnTo>
                  <a:lnTo>
                    <a:pt x="242" y="259"/>
                  </a:lnTo>
                  <a:lnTo>
                    <a:pt x="240" y="253"/>
                  </a:lnTo>
                  <a:lnTo>
                    <a:pt x="268" y="223"/>
                  </a:lnTo>
                  <a:lnTo>
                    <a:pt x="268" y="223"/>
                  </a:lnTo>
                  <a:lnTo>
                    <a:pt x="277" y="236"/>
                  </a:lnTo>
                  <a:lnTo>
                    <a:pt x="282" y="249"/>
                  </a:lnTo>
                  <a:lnTo>
                    <a:pt x="285" y="263"/>
                  </a:lnTo>
                  <a:lnTo>
                    <a:pt x="287" y="279"/>
                  </a:lnTo>
                  <a:lnTo>
                    <a:pt x="287" y="279"/>
                  </a:lnTo>
                  <a:lnTo>
                    <a:pt x="287" y="287"/>
                  </a:lnTo>
                  <a:lnTo>
                    <a:pt x="285" y="296"/>
                  </a:lnTo>
                  <a:lnTo>
                    <a:pt x="283" y="304"/>
                  </a:lnTo>
                  <a:lnTo>
                    <a:pt x="280" y="312"/>
                  </a:lnTo>
                  <a:lnTo>
                    <a:pt x="277" y="321"/>
                  </a:lnTo>
                  <a:lnTo>
                    <a:pt x="271" y="328"/>
                  </a:lnTo>
                  <a:lnTo>
                    <a:pt x="267" y="335"/>
                  </a:lnTo>
                  <a:lnTo>
                    <a:pt x="261" y="341"/>
                  </a:lnTo>
                  <a:lnTo>
                    <a:pt x="261" y="341"/>
                  </a:lnTo>
                  <a:lnTo>
                    <a:pt x="254" y="348"/>
                  </a:lnTo>
                  <a:lnTo>
                    <a:pt x="247" y="353"/>
                  </a:lnTo>
                  <a:lnTo>
                    <a:pt x="239" y="357"/>
                  </a:lnTo>
                  <a:lnTo>
                    <a:pt x="231" y="361"/>
                  </a:lnTo>
                  <a:lnTo>
                    <a:pt x="223" y="364"/>
                  </a:lnTo>
                  <a:lnTo>
                    <a:pt x="215" y="366"/>
                  </a:lnTo>
                  <a:lnTo>
                    <a:pt x="206" y="367"/>
                  </a:lnTo>
                  <a:lnTo>
                    <a:pt x="197" y="368"/>
                  </a:lnTo>
                  <a:lnTo>
                    <a:pt x="197" y="368"/>
                  </a:lnTo>
                  <a:lnTo>
                    <a:pt x="197" y="368"/>
                  </a:lnTo>
                  <a:lnTo>
                    <a:pt x="197" y="368"/>
                  </a:lnTo>
                  <a:lnTo>
                    <a:pt x="188" y="367"/>
                  </a:lnTo>
                  <a:lnTo>
                    <a:pt x="180" y="366"/>
                  </a:lnTo>
                  <a:lnTo>
                    <a:pt x="171" y="364"/>
                  </a:lnTo>
                  <a:lnTo>
                    <a:pt x="162" y="361"/>
                  </a:lnTo>
                  <a:lnTo>
                    <a:pt x="155" y="357"/>
                  </a:lnTo>
                  <a:lnTo>
                    <a:pt x="147" y="353"/>
                  </a:lnTo>
                  <a:lnTo>
                    <a:pt x="140" y="348"/>
                  </a:lnTo>
                  <a:lnTo>
                    <a:pt x="133" y="341"/>
                  </a:lnTo>
                  <a:lnTo>
                    <a:pt x="133" y="341"/>
                  </a:lnTo>
                  <a:lnTo>
                    <a:pt x="128" y="335"/>
                  </a:lnTo>
                  <a:lnTo>
                    <a:pt x="122" y="327"/>
                  </a:lnTo>
                  <a:lnTo>
                    <a:pt x="118" y="320"/>
                  </a:lnTo>
                  <a:lnTo>
                    <a:pt x="114" y="312"/>
                  </a:lnTo>
                  <a:lnTo>
                    <a:pt x="110" y="303"/>
                  </a:lnTo>
                  <a:lnTo>
                    <a:pt x="109" y="295"/>
                  </a:lnTo>
                  <a:lnTo>
                    <a:pt x="107" y="287"/>
                  </a:lnTo>
                  <a:lnTo>
                    <a:pt x="107" y="279"/>
                  </a:lnTo>
                  <a:lnTo>
                    <a:pt x="107" y="270"/>
                  </a:lnTo>
                  <a:lnTo>
                    <a:pt x="109" y="261"/>
                  </a:lnTo>
                  <a:lnTo>
                    <a:pt x="110" y="253"/>
                  </a:lnTo>
                  <a:lnTo>
                    <a:pt x="114" y="244"/>
                  </a:lnTo>
                  <a:lnTo>
                    <a:pt x="118" y="236"/>
                  </a:lnTo>
                  <a:lnTo>
                    <a:pt x="122" y="229"/>
                  </a:lnTo>
                  <a:lnTo>
                    <a:pt x="128" y="221"/>
                  </a:lnTo>
                  <a:lnTo>
                    <a:pt x="133" y="215"/>
                  </a:lnTo>
                  <a:lnTo>
                    <a:pt x="133" y="215"/>
                  </a:lnTo>
                  <a:lnTo>
                    <a:pt x="141" y="208"/>
                  </a:lnTo>
                  <a:lnTo>
                    <a:pt x="147" y="203"/>
                  </a:lnTo>
                  <a:lnTo>
                    <a:pt x="155" y="199"/>
                  </a:lnTo>
                  <a:lnTo>
                    <a:pt x="162" y="195"/>
                  </a:lnTo>
                  <a:lnTo>
                    <a:pt x="171" y="192"/>
                  </a:lnTo>
                  <a:lnTo>
                    <a:pt x="180" y="190"/>
                  </a:lnTo>
                  <a:lnTo>
                    <a:pt x="188" y="189"/>
                  </a:lnTo>
                  <a:lnTo>
                    <a:pt x="197" y="188"/>
                  </a:lnTo>
                  <a:lnTo>
                    <a:pt x="197" y="188"/>
                  </a:lnTo>
                  <a:lnTo>
                    <a:pt x="206" y="189"/>
                  </a:lnTo>
                  <a:lnTo>
                    <a:pt x="214" y="190"/>
                  </a:lnTo>
                  <a:lnTo>
                    <a:pt x="223" y="192"/>
                  </a:lnTo>
                  <a:lnTo>
                    <a:pt x="230" y="194"/>
                  </a:lnTo>
                  <a:lnTo>
                    <a:pt x="238" y="199"/>
                  </a:lnTo>
                  <a:lnTo>
                    <a:pt x="245" y="203"/>
                  </a:lnTo>
                  <a:lnTo>
                    <a:pt x="253" y="207"/>
                  </a:lnTo>
                  <a:lnTo>
                    <a:pt x="260" y="214"/>
                  </a:lnTo>
                  <a:lnTo>
                    <a:pt x="230" y="242"/>
                  </a:lnTo>
                  <a:close/>
                  <a:moveTo>
                    <a:pt x="269" y="203"/>
                  </a:moveTo>
                  <a:lnTo>
                    <a:pt x="269" y="203"/>
                  </a:lnTo>
                  <a:lnTo>
                    <a:pt x="262" y="196"/>
                  </a:lnTo>
                  <a:lnTo>
                    <a:pt x="254" y="191"/>
                  </a:lnTo>
                  <a:lnTo>
                    <a:pt x="245" y="186"/>
                  </a:lnTo>
                  <a:lnTo>
                    <a:pt x="236" y="181"/>
                  </a:lnTo>
                  <a:lnTo>
                    <a:pt x="227" y="178"/>
                  </a:lnTo>
                  <a:lnTo>
                    <a:pt x="217" y="176"/>
                  </a:lnTo>
                  <a:lnTo>
                    <a:pt x="208" y="175"/>
                  </a:lnTo>
                  <a:lnTo>
                    <a:pt x="197" y="174"/>
                  </a:lnTo>
                  <a:lnTo>
                    <a:pt x="197" y="174"/>
                  </a:lnTo>
                  <a:lnTo>
                    <a:pt x="187" y="175"/>
                  </a:lnTo>
                  <a:lnTo>
                    <a:pt x="176" y="176"/>
                  </a:lnTo>
                  <a:lnTo>
                    <a:pt x="167" y="178"/>
                  </a:lnTo>
                  <a:lnTo>
                    <a:pt x="157" y="182"/>
                  </a:lnTo>
                  <a:lnTo>
                    <a:pt x="148" y="187"/>
                  </a:lnTo>
                  <a:lnTo>
                    <a:pt x="140" y="191"/>
                  </a:lnTo>
                  <a:lnTo>
                    <a:pt x="131" y="198"/>
                  </a:lnTo>
                  <a:lnTo>
                    <a:pt x="123" y="205"/>
                  </a:lnTo>
                  <a:lnTo>
                    <a:pt x="123" y="205"/>
                  </a:lnTo>
                  <a:lnTo>
                    <a:pt x="117" y="213"/>
                  </a:lnTo>
                  <a:lnTo>
                    <a:pt x="110" y="221"/>
                  </a:lnTo>
                  <a:lnTo>
                    <a:pt x="105" y="230"/>
                  </a:lnTo>
                  <a:lnTo>
                    <a:pt x="101" y="239"/>
                  </a:lnTo>
                  <a:lnTo>
                    <a:pt x="98" y="248"/>
                  </a:lnTo>
                  <a:lnTo>
                    <a:pt x="95" y="258"/>
                  </a:lnTo>
                  <a:lnTo>
                    <a:pt x="93" y="268"/>
                  </a:lnTo>
                  <a:lnTo>
                    <a:pt x="93" y="279"/>
                  </a:lnTo>
                  <a:lnTo>
                    <a:pt x="93" y="288"/>
                  </a:lnTo>
                  <a:lnTo>
                    <a:pt x="95" y="298"/>
                  </a:lnTo>
                  <a:lnTo>
                    <a:pt x="98" y="308"/>
                  </a:lnTo>
                  <a:lnTo>
                    <a:pt x="101" y="317"/>
                  </a:lnTo>
                  <a:lnTo>
                    <a:pt x="105" y="326"/>
                  </a:lnTo>
                  <a:lnTo>
                    <a:pt x="110" y="336"/>
                  </a:lnTo>
                  <a:lnTo>
                    <a:pt x="117" y="343"/>
                  </a:lnTo>
                  <a:lnTo>
                    <a:pt x="123" y="352"/>
                  </a:lnTo>
                  <a:lnTo>
                    <a:pt x="123" y="352"/>
                  </a:lnTo>
                  <a:lnTo>
                    <a:pt x="131" y="358"/>
                  </a:lnTo>
                  <a:lnTo>
                    <a:pt x="140" y="365"/>
                  </a:lnTo>
                  <a:lnTo>
                    <a:pt x="148" y="370"/>
                  </a:lnTo>
                  <a:lnTo>
                    <a:pt x="157" y="375"/>
                  </a:lnTo>
                  <a:lnTo>
                    <a:pt x="167" y="378"/>
                  </a:lnTo>
                  <a:lnTo>
                    <a:pt x="176" y="380"/>
                  </a:lnTo>
                  <a:lnTo>
                    <a:pt x="187" y="381"/>
                  </a:lnTo>
                  <a:lnTo>
                    <a:pt x="197" y="382"/>
                  </a:lnTo>
                  <a:lnTo>
                    <a:pt x="197" y="382"/>
                  </a:lnTo>
                  <a:lnTo>
                    <a:pt x="197" y="382"/>
                  </a:lnTo>
                  <a:lnTo>
                    <a:pt x="197" y="382"/>
                  </a:lnTo>
                  <a:lnTo>
                    <a:pt x="208" y="381"/>
                  </a:lnTo>
                  <a:lnTo>
                    <a:pt x="217" y="380"/>
                  </a:lnTo>
                  <a:lnTo>
                    <a:pt x="227" y="378"/>
                  </a:lnTo>
                  <a:lnTo>
                    <a:pt x="237" y="375"/>
                  </a:lnTo>
                  <a:lnTo>
                    <a:pt x="247" y="370"/>
                  </a:lnTo>
                  <a:lnTo>
                    <a:pt x="255" y="365"/>
                  </a:lnTo>
                  <a:lnTo>
                    <a:pt x="263" y="358"/>
                  </a:lnTo>
                  <a:lnTo>
                    <a:pt x="270" y="352"/>
                  </a:lnTo>
                  <a:lnTo>
                    <a:pt x="270" y="352"/>
                  </a:lnTo>
                  <a:lnTo>
                    <a:pt x="278" y="344"/>
                  </a:lnTo>
                  <a:lnTo>
                    <a:pt x="283" y="336"/>
                  </a:lnTo>
                  <a:lnTo>
                    <a:pt x="289" y="327"/>
                  </a:lnTo>
                  <a:lnTo>
                    <a:pt x="293" y="317"/>
                  </a:lnTo>
                  <a:lnTo>
                    <a:pt x="296" y="309"/>
                  </a:lnTo>
                  <a:lnTo>
                    <a:pt x="299" y="299"/>
                  </a:lnTo>
                  <a:lnTo>
                    <a:pt x="301" y="288"/>
                  </a:lnTo>
                  <a:lnTo>
                    <a:pt x="301" y="279"/>
                  </a:lnTo>
                  <a:lnTo>
                    <a:pt x="301" y="279"/>
                  </a:lnTo>
                  <a:lnTo>
                    <a:pt x="301" y="269"/>
                  </a:lnTo>
                  <a:lnTo>
                    <a:pt x="299" y="260"/>
                  </a:lnTo>
                  <a:lnTo>
                    <a:pt x="297" y="253"/>
                  </a:lnTo>
                  <a:lnTo>
                    <a:pt x="295" y="244"/>
                  </a:lnTo>
                  <a:lnTo>
                    <a:pt x="292" y="236"/>
                  </a:lnTo>
                  <a:lnTo>
                    <a:pt x="289" y="228"/>
                  </a:lnTo>
                  <a:lnTo>
                    <a:pt x="284" y="221"/>
                  </a:lnTo>
                  <a:lnTo>
                    <a:pt x="279" y="214"/>
                  </a:lnTo>
                  <a:lnTo>
                    <a:pt x="301" y="192"/>
                  </a:lnTo>
                  <a:lnTo>
                    <a:pt x="301" y="192"/>
                  </a:lnTo>
                  <a:lnTo>
                    <a:pt x="308" y="202"/>
                  </a:lnTo>
                  <a:lnTo>
                    <a:pt x="314" y="212"/>
                  </a:lnTo>
                  <a:lnTo>
                    <a:pt x="319" y="221"/>
                  </a:lnTo>
                  <a:lnTo>
                    <a:pt x="323" y="232"/>
                  </a:lnTo>
                  <a:lnTo>
                    <a:pt x="328" y="243"/>
                  </a:lnTo>
                  <a:lnTo>
                    <a:pt x="330" y="255"/>
                  </a:lnTo>
                  <a:lnTo>
                    <a:pt x="331" y="267"/>
                  </a:lnTo>
                  <a:lnTo>
                    <a:pt x="332" y="279"/>
                  </a:lnTo>
                  <a:lnTo>
                    <a:pt x="332" y="279"/>
                  </a:lnTo>
                  <a:lnTo>
                    <a:pt x="331" y="292"/>
                  </a:lnTo>
                  <a:lnTo>
                    <a:pt x="329" y="304"/>
                  </a:lnTo>
                  <a:lnTo>
                    <a:pt x="326" y="317"/>
                  </a:lnTo>
                  <a:lnTo>
                    <a:pt x="321" y="329"/>
                  </a:lnTo>
                  <a:lnTo>
                    <a:pt x="316" y="341"/>
                  </a:lnTo>
                  <a:lnTo>
                    <a:pt x="309" y="353"/>
                  </a:lnTo>
                  <a:lnTo>
                    <a:pt x="302" y="364"/>
                  </a:lnTo>
                  <a:lnTo>
                    <a:pt x="292" y="374"/>
                  </a:lnTo>
                  <a:lnTo>
                    <a:pt x="292" y="374"/>
                  </a:lnTo>
                  <a:lnTo>
                    <a:pt x="282" y="382"/>
                  </a:lnTo>
                  <a:lnTo>
                    <a:pt x="271" y="390"/>
                  </a:lnTo>
                  <a:lnTo>
                    <a:pt x="261" y="397"/>
                  </a:lnTo>
                  <a:lnTo>
                    <a:pt x="249" y="403"/>
                  </a:lnTo>
                  <a:lnTo>
                    <a:pt x="237" y="407"/>
                  </a:lnTo>
                  <a:lnTo>
                    <a:pt x="224" y="410"/>
                  </a:lnTo>
                  <a:lnTo>
                    <a:pt x="211" y="412"/>
                  </a:lnTo>
                  <a:lnTo>
                    <a:pt x="197" y="412"/>
                  </a:lnTo>
                  <a:lnTo>
                    <a:pt x="197" y="412"/>
                  </a:lnTo>
                  <a:lnTo>
                    <a:pt x="184" y="412"/>
                  </a:lnTo>
                  <a:lnTo>
                    <a:pt x="171" y="410"/>
                  </a:lnTo>
                  <a:lnTo>
                    <a:pt x="158" y="407"/>
                  </a:lnTo>
                  <a:lnTo>
                    <a:pt x="146" y="403"/>
                  </a:lnTo>
                  <a:lnTo>
                    <a:pt x="134" y="397"/>
                  </a:lnTo>
                  <a:lnTo>
                    <a:pt x="122" y="390"/>
                  </a:lnTo>
                  <a:lnTo>
                    <a:pt x="112" y="382"/>
                  </a:lnTo>
                  <a:lnTo>
                    <a:pt x="102" y="374"/>
                  </a:lnTo>
                  <a:lnTo>
                    <a:pt x="102" y="374"/>
                  </a:lnTo>
                  <a:lnTo>
                    <a:pt x="93" y="363"/>
                  </a:lnTo>
                  <a:lnTo>
                    <a:pt x="85" y="352"/>
                  </a:lnTo>
                  <a:lnTo>
                    <a:pt x="78" y="341"/>
                  </a:lnTo>
                  <a:lnTo>
                    <a:pt x="73" y="328"/>
                  </a:lnTo>
                  <a:lnTo>
                    <a:pt x="68" y="316"/>
                  </a:lnTo>
                  <a:lnTo>
                    <a:pt x="65" y="303"/>
                  </a:lnTo>
                  <a:lnTo>
                    <a:pt x="63" y="290"/>
                  </a:lnTo>
                  <a:lnTo>
                    <a:pt x="63" y="279"/>
                  </a:lnTo>
                  <a:lnTo>
                    <a:pt x="63" y="266"/>
                  </a:lnTo>
                  <a:lnTo>
                    <a:pt x="65" y="253"/>
                  </a:lnTo>
                  <a:lnTo>
                    <a:pt x="68" y="240"/>
                  </a:lnTo>
                  <a:lnTo>
                    <a:pt x="73" y="228"/>
                  </a:lnTo>
                  <a:lnTo>
                    <a:pt x="78" y="216"/>
                  </a:lnTo>
                  <a:lnTo>
                    <a:pt x="85" y="204"/>
                  </a:lnTo>
                  <a:lnTo>
                    <a:pt x="93" y="193"/>
                  </a:lnTo>
                  <a:lnTo>
                    <a:pt x="102" y="182"/>
                  </a:lnTo>
                  <a:lnTo>
                    <a:pt x="102" y="182"/>
                  </a:lnTo>
                  <a:lnTo>
                    <a:pt x="112" y="174"/>
                  </a:lnTo>
                  <a:lnTo>
                    <a:pt x="122" y="166"/>
                  </a:lnTo>
                  <a:lnTo>
                    <a:pt x="134" y="160"/>
                  </a:lnTo>
                  <a:lnTo>
                    <a:pt x="145" y="153"/>
                  </a:lnTo>
                  <a:lnTo>
                    <a:pt x="158" y="149"/>
                  </a:lnTo>
                  <a:lnTo>
                    <a:pt x="171" y="146"/>
                  </a:lnTo>
                  <a:lnTo>
                    <a:pt x="184" y="145"/>
                  </a:lnTo>
                  <a:lnTo>
                    <a:pt x="197" y="144"/>
                  </a:lnTo>
                  <a:lnTo>
                    <a:pt x="197" y="144"/>
                  </a:lnTo>
                  <a:lnTo>
                    <a:pt x="210" y="145"/>
                  </a:lnTo>
                  <a:lnTo>
                    <a:pt x="223" y="146"/>
                  </a:lnTo>
                  <a:lnTo>
                    <a:pt x="236" y="149"/>
                  </a:lnTo>
                  <a:lnTo>
                    <a:pt x="248" y="153"/>
                  </a:lnTo>
                  <a:lnTo>
                    <a:pt x="260" y="159"/>
                  </a:lnTo>
                  <a:lnTo>
                    <a:pt x="270" y="165"/>
                  </a:lnTo>
                  <a:lnTo>
                    <a:pt x="281" y="173"/>
                  </a:lnTo>
                  <a:lnTo>
                    <a:pt x="291" y="181"/>
                  </a:lnTo>
                  <a:lnTo>
                    <a:pt x="269" y="20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35" name="Group 92"/>
          <p:cNvGrpSpPr/>
          <p:nvPr/>
        </p:nvGrpSpPr>
        <p:grpSpPr>
          <a:xfrm>
            <a:off x="3789227" y="4820893"/>
            <a:ext cx="967491" cy="967491"/>
            <a:chOff x="7885195" y="4711290"/>
            <a:chExt cx="910390" cy="910390"/>
          </a:xfrm>
        </p:grpSpPr>
        <p:sp>
          <p:nvSpPr>
            <p:cNvPr id="36" name="Oval 8"/>
            <p:cNvSpPr/>
            <p:nvPr/>
          </p:nvSpPr>
          <p:spPr>
            <a:xfrm>
              <a:off x="7885195" y="4711290"/>
              <a:ext cx="910390" cy="91039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grpSp>
          <p:nvGrpSpPr>
            <p:cNvPr id="37" name="Group 65"/>
            <p:cNvGrpSpPr/>
            <p:nvPr/>
          </p:nvGrpSpPr>
          <p:grpSpPr>
            <a:xfrm>
              <a:off x="8116589" y="4962725"/>
              <a:ext cx="447603" cy="407520"/>
              <a:chOff x="2846388" y="1879600"/>
              <a:chExt cx="744538" cy="677863"/>
            </a:xfrm>
            <a:solidFill>
              <a:schemeClr val="bg1"/>
            </a:solidFill>
          </p:grpSpPr>
          <p:sp>
            <p:nvSpPr>
              <p:cNvPr id="38" name="Freeform 116"/>
              <p:cNvSpPr>
                <a:spLocks noEditPoints="1"/>
              </p:cNvSpPr>
              <p:nvPr/>
            </p:nvSpPr>
            <p:spPr bwMode="auto">
              <a:xfrm>
                <a:off x="2846388" y="1879600"/>
                <a:ext cx="744538" cy="677863"/>
              </a:xfrm>
              <a:custGeom>
                <a:avLst/>
                <a:gdLst>
                  <a:gd name="T0" fmla="*/ 427 w 469"/>
                  <a:gd name="T1" fmla="*/ 0 h 427"/>
                  <a:gd name="T2" fmla="*/ 427 w 469"/>
                  <a:gd name="T3" fmla="*/ 7 h 427"/>
                  <a:gd name="T4" fmla="*/ 199 w 469"/>
                  <a:gd name="T5" fmla="*/ 106 h 427"/>
                  <a:gd name="T6" fmla="*/ 28 w 469"/>
                  <a:gd name="T7" fmla="*/ 106 h 427"/>
                  <a:gd name="T8" fmla="*/ 28 w 469"/>
                  <a:gd name="T9" fmla="*/ 116 h 427"/>
                  <a:gd name="T10" fmla="*/ 0 w 469"/>
                  <a:gd name="T11" fmla="*/ 116 h 427"/>
                  <a:gd name="T12" fmla="*/ 0 w 469"/>
                  <a:gd name="T13" fmla="*/ 263 h 427"/>
                  <a:gd name="T14" fmla="*/ 28 w 469"/>
                  <a:gd name="T15" fmla="*/ 263 h 427"/>
                  <a:gd name="T16" fmla="*/ 28 w 469"/>
                  <a:gd name="T17" fmla="*/ 274 h 427"/>
                  <a:gd name="T18" fmla="*/ 51 w 469"/>
                  <a:gd name="T19" fmla="*/ 274 h 427"/>
                  <a:gd name="T20" fmla="*/ 62 w 469"/>
                  <a:gd name="T21" fmla="*/ 307 h 427"/>
                  <a:gd name="T22" fmla="*/ 70 w 469"/>
                  <a:gd name="T23" fmla="*/ 305 h 427"/>
                  <a:gd name="T24" fmla="*/ 107 w 469"/>
                  <a:gd name="T25" fmla="*/ 427 h 427"/>
                  <a:gd name="T26" fmla="*/ 215 w 469"/>
                  <a:gd name="T27" fmla="*/ 427 h 427"/>
                  <a:gd name="T28" fmla="*/ 185 w 469"/>
                  <a:gd name="T29" fmla="*/ 330 h 427"/>
                  <a:gd name="T30" fmla="*/ 210 w 469"/>
                  <a:gd name="T31" fmla="*/ 330 h 427"/>
                  <a:gd name="T32" fmla="*/ 193 w 469"/>
                  <a:gd name="T33" fmla="*/ 275 h 427"/>
                  <a:gd name="T34" fmla="*/ 197 w 469"/>
                  <a:gd name="T35" fmla="*/ 274 h 427"/>
                  <a:gd name="T36" fmla="*/ 199 w 469"/>
                  <a:gd name="T37" fmla="*/ 274 h 427"/>
                  <a:gd name="T38" fmla="*/ 427 w 469"/>
                  <a:gd name="T39" fmla="*/ 372 h 427"/>
                  <a:gd name="T40" fmla="*/ 427 w 469"/>
                  <a:gd name="T41" fmla="*/ 380 h 427"/>
                  <a:gd name="T42" fmla="*/ 469 w 469"/>
                  <a:gd name="T43" fmla="*/ 380 h 427"/>
                  <a:gd name="T44" fmla="*/ 469 w 469"/>
                  <a:gd name="T45" fmla="*/ 0 h 427"/>
                  <a:gd name="T46" fmla="*/ 427 w 469"/>
                  <a:gd name="T47" fmla="*/ 0 h 427"/>
                  <a:gd name="T48" fmla="*/ 75 w 469"/>
                  <a:gd name="T49" fmla="*/ 274 h 427"/>
                  <a:gd name="T50" fmla="*/ 139 w 469"/>
                  <a:gd name="T51" fmla="*/ 274 h 427"/>
                  <a:gd name="T52" fmla="*/ 79 w 469"/>
                  <a:gd name="T53" fmla="*/ 288 h 427"/>
                  <a:gd name="T54" fmla="*/ 75 w 469"/>
                  <a:gd name="T55" fmla="*/ 274 h 427"/>
                  <a:gd name="T56" fmla="*/ 14 w 469"/>
                  <a:gd name="T57" fmla="*/ 249 h 427"/>
                  <a:gd name="T58" fmla="*/ 14 w 469"/>
                  <a:gd name="T59" fmla="*/ 130 h 427"/>
                  <a:gd name="T60" fmla="*/ 28 w 469"/>
                  <a:gd name="T61" fmla="*/ 130 h 427"/>
                  <a:gd name="T62" fmla="*/ 28 w 469"/>
                  <a:gd name="T63" fmla="*/ 249 h 427"/>
                  <a:gd name="T64" fmla="*/ 14 w 469"/>
                  <a:gd name="T65" fmla="*/ 249 h 427"/>
                  <a:gd name="T66" fmla="*/ 43 w 469"/>
                  <a:gd name="T67" fmla="*/ 120 h 427"/>
                  <a:gd name="T68" fmla="*/ 196 w 469"/>
                  <a:gd name="T69" fmla="*/ 120 h 427"/>
                  <a:gd name="T70" fmla="*/ 196 w 469"/>
                  <a:gd name="T71" fmla="*/ 260 h 427"/>
                  <a:gd name="T72" fmla="*/ 43 w 469"/>
                  <a:gd name="T73" fmla="*/ 260 h 427"/>
                  <a:gd name="T74" fmla="*/ 43 w 469"/>
                  <a:gd name="T75" fmla="*/ 120 h 427"/>
                  <a:gd name="T76" fmla="*/ 118 w 469"/>
                  <a:gd name="T77" fmla="*/ 412 h 427"/>
                  <a:gd name="T78" fmla="*/ 84 w 469"/>
                  <a:gd name="T79" fmla="*/ 302 h 427"/>
                  <a:gd name="T80" fmla="*/ 156 w 469"/>
                  <a:gd name="T81" fmla="*/ 284 h 427"/>
                  <a:gd name="T82" fmla="*/ 196 w 469"/>
                  <a:gd name="T83" fmla="*/ 412 h 427"/>
                  <a:gd name="T84" fmla="*/ 118 w 469"/>
                  <a:gd name="T85" fmla="*/ 412 h 427"/>
                  <a:gd name="T86" fmla="*/ 190 w 469"/>
                  <a:gd name="T87" fmla="*/ 316 h 427"/>
                  <a:gd name="T88" fmla="*/ 181 w 469"/>
                  <a:gd name="T89" fmla="*/ 316 h 427"/>
                  <a:gd name="T90" fmla="*/ 170 w 469"/>
                  <a:gd name="T91" fmla="*/ 280 h 427"/>
                  <a:gd name="T92" fmla="*/ 179 w 469"/>
                  <a:gd name="T93" fmla="*/ 278 h 427"/>
                  <a:gd name="T94" fmla="*/ 190 w 469"/>
                  <a:gd name="T95" fmla="*/ 316 h 427"/>
                  <a:gd name="T96" fmla="*/ 427 w 469"/>
                  <a:gd name="T97" fmla="*/ 357 h 427"/>
                  <a:gd name="T98" fmla="*/ 211 w 469"/>
                  <a:gd name="T99" fmla="*/ 264 h 427"/>
                  <a:gd name="T100" fmla="*/ 211 w 469"/>
                  <a:gd name="T101" fmla="*/ 116 h 427"/>
                  <a:gd name="T102" fmla="*/ 427 w 469"/>
                  <a:gd name="T103" fmla="*/ 23 h 427"/>
                  <a:gd name="T104" fmla="*/ 427 w 469"/>
                  <a:gd name="T105" fmla="*/ 357 h 427"/>
                  <a:gd name="T106" fmla="*/ 455 w 469"/>
                  <a:gd name="T107" fmla="*/ 366 h 427"/>
                  <a:gd name="T108" fmla="*/ 441 w 469"/>
                  <a:gd name="T109" fmla="*/ 366 h 427"/>
                  <a:gd name="T110" fmla="*/ 441 w 469"/>
                  <a:gd name="T111" fmla="*/ 14 h 427"/>
                  <a:gd name="T112" fmla="*/ 455 w 469"/>
                  <a:gd name="T113" fmla="*/ 14 h 427"/>
                  <a:gd name="T114" fmla="*/ 455 w 469"/>
                  <a:gd name="T115" fmla="*/ 366 h 4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469" h="427">
                    <a:moveTo>
                      <a:pt x="427" y="0"/>
                    </a:moveTo>
                    <a:lnTo>
                      <a:pt x="427" y="7"/>
                    </a:lnTo>
                    <a:lnTo>
                      <a:pt x="199" y="106"/>
                    </a:lnTo>
                    <a:lnTo>
                      <a:pt x="28" y="106"/>
                    </a:lnTo>
                    <a:lnTo>
                      <a:pt x="28" y="116"/>
                    </a:lnTo>
                    <a:lnTo>
                      <a:pt x="0" y="116"/>
                    </a:lnTo>
                    <a:lnTo>
                      <a:pt x="0" y="263"/>
                    </a:lnTo>
                    <a:lnTo>
                      <a:pt x="28" y="263"/>
                    </a:lnTo>
                    <a:lnTo>
                      <a:pt x="28" y="274"/>
                    </a:lnTo>
                    <a:lnTo>
                      <a:pt x="51" y="274"/>
                    </a:lnTo>
                    <a:lnTo>
                      <a:pt x="62" y="307"/>
                    </a:lnTo>
                    <a:lnTo>
                      <a:pt x="70" y="305"/>
                    </a:lnTo>
                    <a:lnTo>
                      <a:pt x="107" y="427"/>
                    </a:lnTo>
                    <a:lnTo>
                      <a:pt x="215" y="427"/>
                    </a:lnTo>
                    <a:lnTo>
                      <a:pt x="185" y="330"/>
                    </a:lnTo>
                    <a:lnTo>
                      <a:pt x="210" y="330"/>
                    </a:lnTo>
                    <a:lnTo>
                      <a:pt x="193" y="275"/>
                    </a:lnTo>
                    <a:lnTo>
                      <a:pt x="197" y="274"/>
                    </a:lnTo>
                    <a:lnTo>
                      <a:pt x="199" y="274"/>
                    </a:lnTo>
                    <a:lnTo>
                      <a:pt x="427" y="372"/>
                    </a:lnTo>
                    <a:lnTo>
                      <a:pt x="427" y="380"/>
                    </a:lnTo>
                    <a:lnTo>
                      <a:pt x="469" y="380"/>
                    </a:lnTo>
                    <a:lnTo>
                      <a:pt x="469" y="0"/>
                    </a:lnTo>
                    <a:lnTo>
                      <a:pt x="427" y="0"/>
                    </a:lnTo>
                    <a:close/>
                    <a:moveTo>
                      <a:pt x="75" y="274"/>
                    </a:moveTo>
                    <a:lnTo>
                      <a:pt x="139" y="274"/>
                    </a:lnTo>
                    <a:lnTo>
                      <a:pt x="79" y="288"/>
                    </a:lnTo>
                    <a:lnTo>
                      <a:pt x="75" y="274"/>
                    </a:lnTo>
                    <a:close/>
                    <a:moveTo>
                      <a:pt x="14" y="249"/>
                    </a:moveTo>
                    <a:lnTo>
                      <a:pt x="14" y="130"/>
                    </a:lnTo>
                    <a:lnTo>
                      <a:pt x="28" y="130"/>
                    </a:lnTo>
                    <a:lnTo>
                      <a:pt x="28" y="249"/>
                    </a:lnTo>
                    <a:lnTo>
                      <a:pt x="14" y="249"/>
                    </a:lnTo>
                    <a:close/>
                    <a:moveTo>
                      <a:pt x="43" y="120"/>
                    </a:moveTo>
                    <a:lnTo>
                      <a:pt x="196" y="120"/>
                    </a:lnTo>
                    <a:lnTo>
                      <a:pt x="196" y="260"/>
                    </a:lnTo>
                    <a:lnTo>
                      <a:pt x="43" y="260"/>
                    </a:lnTo>
                    <a:lnTo>
                      <a:pt x="43" y="120"/>
                    </a:lnTo>
                    <a:close/>
                    <a:moveTo>
                      <a:pt x="118" y="412"/>
                    </a:moveTo>
                    <a:lnTo>
                      <a:pt x="84" y="302"/>
                    </a:lnTo>
                    <a:lnTo>
                      <a:pt x="156" y="284"/>
                    </a:lnTo>
                    <a:lnTo>
                      <a:pt x="196" y="412"/>
                    </a:lnTo>
                    <a:lnTo>
                      <a:pt x="118" y="412"/>
                    </a:lnTo>
                    <a:close/>
                    <a:moveTo>
                      <a:pt x="190" y="316"/>
                    </a:moveTo>
                    <a:lnTo>
                      <a:pt x="181" y="316"/>
                    </a:lnTo>
                    <a:lnTo>
                      <a:pt x="170" y="280"/>
                    </a:lnTo>
                    <a:lnTo>
                      <a:pt x="179" y="278"/>
                    </a:lnTo>
                    <a:lnTo>
                      <a:pt x="190" y="316"/>
                    </a:lnTo>
                    <a:close/>
                    <a:moveTo>
                      <a:pt x="427" y="357"/>
                    </a:moveTo>
                    <a:lnTo>
                      <a:pt x="211" y="264"/>
                    </a:lnTo>
                    <a:lnTo>
                      <a:pt x="211" y="116"/>
                    </a:lnTo>
                    <a:lnTo>
                      <a:pt x="427" y="23"/>
                    </a:lnTo>
                    <a:lnTo>
                      <a:pt x="427" y="357"/>
                    </a:lnTo>
                    <a:close/>
                    <a:moveTo>
                      <a:pt x="455" y="366"/>
                    </a:moveTo>
                    <a:lnTo>
                      <a:pt x="441" y="366"/>
                    </a:lnTo>
                    <a:lnTo>
                      <a:pt x="441" y="14"/>
                    </a:lnTo>
                    <a:lnTo>
                      <a:pt x="455" y="14"/>
                    </a:lnTo>
                    <a:lnTo>
                      <a:pt x="455" y="3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9" name="Rectangle 117"/>
              <p:cNvSpPr>
                <a:spLocks noChangeArrowheads="1"/>
              </p:cNvSpPr>
              <p:nvPr/>
            </p:nvSpPr>
            <p:spPr bwMode="auto">
              <a:xfrm>
                <a:off x="2932113" y="2097088"/>
                <a:ext cx="171450" cy="22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</p:grpSp>
      <p:sp>
        <p:nvSpPr>
          <p:cNvPr id="40" name="TextBox 39"/>
          <p:cNvSpPr txBox="1"/>
          <p:nvPr/>
        </p:nvSpPr>
        <p:spPr>
          <a:xfrm>
            <a:off x="9096960" y="1189009"/>
            <a:ext cx="291065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*</a:t>
            </a:r>
            <a:r>
              <a:rPr lang="ko-KR" altLang="en-US" dirty="0" smtClean="0"/>
              <a:t>한글정리 </a:t>
            </a:r>
            <a:r>
              <a:rPr lang="ko-KR" altLang="en-US" dirty="0" err="1" smtClean="0"/>
              <a:t>블로그</a:t>
            </a:r>
            <a:r>
              <a:rPr lang="en-US" altLang="ko-KR" dirty="0" smtClean="0"/>
              <a:t>:</a:t>
            </a:r>
            <a:endParaRPr lang="ko-KR" altLang="en-US" dirty="0" smtClean="0"/>
          </a:p>
          <a:p>
            <a:r>
              <a:rPr lang="en-US" altLang="ko-KR" dirty="0" smtClean="0">
                <a:hlinkClick r:id="rId5"/>
              </a:rPr>
              <a:t>:http://docs.likejazz.com/</a:t>
            </a:r>
            <a:r>
              <a:rPr lang="en-US" altLang="ko-KR" dirty="0" err="1" smtClean="0">
                <a:hlinkClick r:id="rId5"/>
              </a:rPr>
              <a:t>lstm</a:t>
            </a:r>
            <a:r>
              <a:rPr lang="en-US" altLang="ko-KR" dirty="0" smtClean="0">
                <a:hlinkClick r:id="rId5"/>
              </a:rPr>
              <a:t>/</a:t>
            </a:r>
            <a:r>
              <a:rPr lang="en-US" altLang="ko-KR" dirty="0" smtClean="0"/>
              <a:t> </a:t>
            </a:r>
          </a:p>
          <a:p>
            <a:r>
              <a:rPr lang="en-US" altLang="ko-KR" dirty="0" smtClean="0"/>
              <a:t>*</a:t>
            </a:r>
            <a:r>
              <a:rPr lang="ko-KR" altLang="en-US" dirty="0" err="1" smtClean="0"/>
              <a:t>활성화함수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블로그</a:t>
            </a:r>
            <a:r>
              <a:rPr lang="en-US" altLang="ko-KR" dirty="0" smtClean="0"/>
              <a:t>:</a:t>
            </a:r>
            <a:endParaRPr lang="en-US" altLang="ko-KR" dirty="0"/>
          </a:p>
          <a:p>
            <a:r>
              <a:rPr lang="en-US" altLang="ko-KR" dirty="0">
                <a:hlinkClick r:id="rId6"/>
              </a:rPr>
              <a:t>https://m.blog.naver.com/wideeyed/221017173808</a:t>
            </a:r>
            <a:endParaRPr lang="ko-KR" alt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8957220" y="4529629"/>
            <a:ext cx="315177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*Support Vector Machine:</a:t>
            </a:r>
            <a:endParaRPr lang="en-US" altLang="ko-KR" dirty="0" smtClean="0">
              <a:hlinkClick r:id="rId7"/>
            </a:endParaRPr>
          </a:p>
          <a:p>
            <a:r>
              <a:rPr lang="en-US" altLang="ko-KR" dirty="0" smtClean="0">
                <a:hlinkClick r:id="rId7"/>
              </a:rPr>
              <a:t>https</a:t>
            </a:r>
            <a:r>
              <a:rPr lang="en-US" altLang="ko-KR" dirty="0">
                <a:hlinkClick r:id="rId7"/>
              </a:rPr>
              <a:t>://ko.wikipedia.org/wiki/%EC%84%9C%ED%8F%AC%ED%8A%B8_%EB%B2%A1%ED%84%B0_%EB%A8%B8%EC%8B%A0</a:t>
            </a:r>
            <a:endParaRPr lang="ko-KR" alt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6412244" y="1292080"/>
            <a:ext cx="250588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*RNN,LSTM:</a:t>
            </a:r>
            <a:endParaRPr lang="ko-KR" altLang="en-US" dirty="0"/>
          </a:p>
          <a:p>
            <a:r>
              <a:rPr lang="en-US" altLang="ko-KR" dirty="0" smtClean="0">
                <a:hlinkClick r:id="rId8"/>
              </a:rPr>
              <a:t>http</a:t>
            </a:r>
            <a:r>
              <a:rPr lang="en-US" altLang="ko-KR" dirty="0">
                <a:hlinkClick r:id="rId8"/>
              </a:rPr>
              <a:t>://colah.github.io/posts/2015-08-Understanding-LSTMs</a:t>
            </a:r>
            <a:r>
              <a:rPr lang="en-US" altLang="ko-KR" dirty="0" smtClean="0">
                <a:hlinkClick r:id="rId8"/>
              </a:rPr>
              <a:t>/</a:t>
            </a:r>
            <a:endParaRPr lang="ko-KR" altLang="en-US" dirty="0"/>
          </a:p>
        </p:txBody>
      </p:sp>
      <p:sp>
        <p:nvSpPr>
          <p:cNvPr id="44" name="speed"/>
          <p:cNvSpPr txBox="1">
            <a:spLocks noChangeArrowheads="1"/>
          </p:cNvSpPr>
          <p:nvPr/>
        </p:nvSpPr>
        <p:spPr bwMode="auto">
          <a:xfrm>
            <a:off x="4789827" y="1608442"/>
            <a:ext cx="1479616" cy="1107996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 anchor="t" anchorCtr="0">
            <a:spAutoFit/>
            <a:sp3d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ctr" latinLnBrk="0">
              <a:lnSpc>
                <a:spcPct val="90000"/>
              </a:lnSpc>
              <a:buClr>
                <a:prstClr val="white"/>
              </a:buClr>
              <a:defRPr/>
            </a:pPr>
            <a:r>
              <a:rPr lang="en-US" altLang="ko-KR" sz="2000" b="1" dirty="0" smtClean="0"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About</a:t>
            </a:r>
          </a:p>
          <a:p>
            <a:pPr algn="ctr" latinLnBrk="0">
              <a:lnSpc>
                <a:spcPct val="90000"/>
              </a:lnSpc>
              <a:buClr>
                <a:prstClr val="white"/>
              </a:buClr>
              <a:defRPr/>
            </a:pPr>
            <a:r>
              <a:rPr lang="en-US" altLang="ko-KR" sz="2000" b="1" dirty="0" smtClean="0"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RNN / LSTM</a:t>
            </a:r>
            <a:endParaRPr lang="en-US" altLang="ko-KR" sz="2000" b="1" dirty="0">
              <a:latin typeface="Calibri" panose="020F0502020204030204" pitchFamily="34" charset="0"/>
              <a:ea typeface="Tahoma" pitchFamily="34" charset="0"/>
              <a:cs typeface="Arial" panose="020B0604020202020204" pitchFamily="34" charset="0"/>
            </a:endParaRPr>
          </a:p>
          <a:p>
            <a:pPr algn="ctr" latinLnBrk="0">
              <a:lnSpc>
                <a:spcPct val="90000"/>
              </a:lnSpc>
              <a:buClr>
                <a:prstClr val="white"/>
              </a:buClr>
              <a:defRPr/>
            </a:pPr>
            <a:r>
              <a:rPr lang="en-US" altLang="ko-KR" sz="2000" b="1" dirty="0" smtClean="0"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And Activate Function</a:t>
            </a:r>
          </a:p>
        </p:txBody>
      </p:sp>
      <p:sp>
        <p:nvSpPr>
          <p:cNvPr id="47" name="speed"/>
          <p:cNvSpPr txBox="1">
            <a:spLocks noChangeArrowheads="1"/>
          </p:cNvSpPr>
          <p:nvPr/>
        </p:nvSpPr>
        <p:spPr bwMode="auto">
          <a:xfrm>
            <a:off x="4789827" y="3371701"/>
            <a:ext cx="1479616" cy="830997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 anchor="t" anchorCtr="0">
            <a:spAutoFit/>
            <a:sp3d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ctr" latinLnBrk="0">
              <a:lnSpc>
                <a:spcPct val="90000"/>
              </a:lnSpc>
              <a:buClr>
                <a:prstClr val="white"/>
              </a:buClr>
              <a:defRPr/>
            </a:pPr>
            <a:r>
              <a:rPr lang="en-US" altLang="ko-KR" sz="2000" b="1" dirty="0" smtClean="0"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The Effectiveness of RNN</a:t>
            </a:r>
            <a:endParaRPr lang="en-US" altLang="ko-KR" sz="2000" b="1" dirty="0">
              <a:latin typeface="Calibri" panose="020F0502020204030204" pitchFamily="34" charset="0"/>
              <a:ea typeface="Tahoma" pitchFamily="34" charset="0"/>
              <a:cs typeface="Arial" panose="020B0604020202020204" pitchFamily="34" charset="0"/>
            </a:endParaRPr>
          </a:p>
        </p:txBody>
      </p:sp>
      <p:sp>
        <p:nvSpPr>
          <p:cNvPr id="51" name="speed"/>
          <p:cNvSpPr txBox="1">
            <a:spLocks noChangeArrowheads="1"/>
          </p:cNvSpPr>
          <p:nvPr/>
        </p:nvSpPr>
        <p:spPr bwMode="auto">
          <a:xfrm>
            <a:off x="4756717" y="5195903"/>
            <a:ext cx="1479616" cy="553998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 anchor="t" anchorCtr="0">
            <a:spAutoFit/>
            <a:sp3d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ctr" latinLnBrk="0">
              <a:lnSpc>
                <a:spcPct val="90000"/>
              </a:lnSpc>
              <a:buClr>
                <a:prstClr val="white"/>
              </a:buClr>
              <a:defRPr/>
            </a:pPr>
            <a:r>
              <a:rPr lang="en-US" altLang="ko-KR" sz="2000" b="1" dirty="0" smtClean="0"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Future Plan:</a:t>
            </a:r>
          </a:p>
          <a:p>
            <a:pPr algn="ctr" latinLnBrk="0">
              <a:lnSpc>
                <a:spcPct val="90000"/>
              </a:lnSpc>
              <a:buClr>
                <a:prstClr val="white"/>
              </a:buClr>
              <a:defRPr/>
            </a:pPr>
            <a:endParaRPr lang="en-US" altLang="ko-KR" sz="2000" b="1" dirty="0">
              <a:latin typeface="Calibri" panose="020F0502020204030204" pitchFamily="34" charset="0"/>
              <a:ea typeface="Tahoma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8672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5334000" y="3015202"/>
            <a:ext cx="1524000" cy="499120"/>
          </a:xfrm>
          <a:prstGeom prst="rect">
            <a:avLst/>
          </a:prstGeom>
          <a:solidFill>
            <a:srgbClr val="FF8A00"/>
          </a:solidFill>
          <a:ln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3854067" y="2553537"/>
            <a:ext cx="4483867" cy="92333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latinLnBrk="0"/>
            <a:r>
              <a:rPr lang="en-US" altLang="ko-KR" sz="6000" dirty="0">
                <a:effectLst>
                  <a:outerShdw blurRad="12700" dist="25400" dir="2700000" algn="tl">
                    <a:srgbClr val="000000">
                      <a:alpha val="60000"/>
                    </a:srgbClr>
                  </a:outerShdw>
                </a:effectLst>
                <a:latin typeface="Calibri" panose="020F0502020204030204" pitchFamily="34" charset="0"/>
              </a:rPr>
              <a:t>Q&amp;N</a:t>
            </a:r>
          </a:p>
        </p:txBody>
      </p:sp>
    </p:spTree>
    <p:extLst>
      <p:ext uri="{BB962C8B-B14F-4D97-AF65-F5344CB8AC3E}">
        <p14:creationId xmlns:p14="http://schemas.microsoft.com/office/powerpoint/2010/main" val="2643154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5046784" y="3015202"/>
            <a:ext cx="2286000" cy="499120"/>
          </a:xfrm>
          <a:prstGeom prst="rect">
            <a:avLst/>
          </a:prstGeom>
          <a:solidFill>
            <a:srgbClr val="FF8A00"/>
          </a:solidFill>
          <a:ln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3947851" y="2517277"/>
            <a:ext cx="4483867" cy="92333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latinLnBrk="0"/>
            <a:r>
              <a:rPr lang="en-US" altLang="ko-KR" sz="6000" dirty="0">
                <a:effectLst>
                  <a:outerShdw blurRad="12700" dist="25400" dir="2700000" algn="tl">
                    <a:srgbClr val="000000">
                      <a:alpha val="60000"/>
                    </a:srgbClr>
                  </a:outerShdw>
                </a:effectLst>
                <a:latin typeface="Calibri" panose="020F0502020204030204" pitchFamily="34" charset="0"/>
              </a:rPr>
              <a:t>Thanks</a:t>
            </a:r>
          </a:p>
        </p:txBody>
      </p:sp>
    </p:spTree>
    <p:extLst>
      <p:ext uri="{BB962C8B-B14F-4D97-AF65-F5344CB8AC3E}">
        <p14:creationId xmlns:p14="http://schemas.microsoft.com/office/powerpoint/2010/main" val="140831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6604038" y="1431335"/>
            <a:ext cx="4371178" cy="420006"/>
          </a:xfrm>
          <a:prstGeom prst="rect">
            <a:avLst/>
          </a:prstGeom>
          <a:solidFill>
            <a:srgbClr val="FF8A00"/>
          </a:solidFill>
          <a:ln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3" name="Rectangle 3"/>
          <p:cNvSpPr txBox="1">
            <a:spLocks noChangeArrowheads="1"/>
          </p:cNvSpPr>
          <p:nvPr/>
        </p:nvSpPr>
        <p:spPr bwMode="auto">
          <a:xfrm>
            <a:off x="6604038" y="1144769"/>
            <a:ext cx="4540810" cy="55521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l" latinLnBrk="0">
              <a:lnSpc>
                <a:spcPct val="80000"/>
              </a:lnSpc>
            </a:pPr>
            <a:r>
              <a:rPr lang="en-US" altLang="ko-KR" dirty="0">
                <a:effectLst/>
                <a:latin typeface="Calibri" panose="020F0502020204030204" pitchFamily="34" charset="0"/>
              </a:rPr>
              <a:t>Index</a:t>
            </a:r>
          </a:p>
        </p:txBody>
      </p:sp>
      <p:sp>
        <p:nvSpPr>
          <p:cNvPr id="17" name="Rectangle 3"/>
          <p:cNvSpPr txBox="1">
            <a:spLocks noChangeArrowheads="1"/>
          </p:cNvSpPr>
          <p:nvPr/>
        </p:nvSpPr>
        <p:spPr bwMode="auto">
          <a:xfrm>
            <a:off x="6544947" y="2541875"/>
            <a:ext cx="4204291" cy="494624"/>
          </a:xfrm>
          <a:prstGeom prst="rect">
            <a:avLst/>
          </a:prstGeom>
          <a:noFill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l" latinLnBrk="0"/>
            <a:r>
              <a:rPr lang="en-US" altLang="ko-KR" sz="2600" dirty="0">
                <a:effectLst/>
                <a:latin typeface="Calibri" panose="020F0502020204030204" pitchFamily="34" charset="0"/>
              </a:rPr>
              <a:t>01. What is RNN</a:t>
            </a:r>
          </a:p>
        </p:txBody>
      </p:sp>
      <p:sp>
        <p:nvSpPr>
          <p:cNvPr id="18" name="Rectangle 3"/>
          <p:cNvSpPr txBox="1">
            <a:spLocks noChangeArrowheads="1"/>
          </p:cNvSpPr>
          <p:nvPr/>
        </p:nvSpPr>
        <p:spPr bwMode="auto">
          <a:xfrm>
            <a:off x="6544947" y="2921084"/>
            <a:ext cx="4371178" cy="710067"/>
          </a:xfrm>
          <a:prstGeom prst="rect">
            <a:avLst/>
          </a:prstGeom>
          <a:noFill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l" latinLnBrk="0"/>
            <a:r>
              <a:rPr lang="en-US" altLang="ko-KR" sz="2000" b="0" dirty="0">
                <a:effectLst/>
                <a:latin typeface="Calibri" panose="020F0502020204030204" pitchFamily="34" charset="0"/>
              </a:rPr>
              <a:t>01-1. RNN and Long-Term Dependencies</a:t>
            </a:r>
          </a:p>
          <a:p>
            <a:pPr algn="l" latinLnBrk="0"/>
            <a:r>
              <a:rPr lang="en-US" altLang="ko-KR" sz="2000" b="0" dirty="0">
                <a:effectLst/>
                <a:latin typeface="Calibri" panose="020F0502020204030204" pitchFamily="34" charset="0"/>
              </a:rPr>
              <a:t>01-2. LSTM</a:t>
            </a:r>
          </a:p>
        </p:txBody>
      </p:sp>
      <p:sp>
        <p:nvSpPr>
          <p:cNvPr id="21" name="Rectangle 3"/>
          <p:cNvSpPr txBox="1">
            <a:spLocks noChangeArrowheads="1"/>
          </p:cNvSpPr>
          <p:nvPr/>
        </p:nvSpPr>
        <p:spPr bwMode="auto">
          <a:xfrm>
            <a:off x="6544947" y="3741437"/>
            <a:ext cx="4204291" cy="494624"/>
          </a:xfrm>
          <a:prstGeom prst="rect">
            <a:avLst/>
          </a:prstGeom>
          <a:noFill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l" latinLnBrk="0"/>
            <a:r>
              <a:rPr lang="en-US" altLang="ko-KR" sz="2600" dirty="0">
                <a:effectLst/>
                <a:latin typeface="Calibri" panose="020F0502020204030204" pitchFamily="34" charset="0"/>
              </a:rPr>
              <a:t>02. Prediction using LSTM</a:t>
            </a:r>
          </a:p>
        </p:txBody>
      </p:sp>
      <p:sp>
        <p:nvSpPr>
          <p:cNvPr id="27" name="Rectangle 3"/>
          <p:cNvSpPr txBox="1">
            <a:spLocks noChangeArrowheads="1"/>
          </p:cNvSpPr>
          <p:nvPr/>
        </p:nvSpPr>
        <p:spPr bwMode="auto">
          <a:xfrm>
            <a:off x="6544947" y="5155418"/>
            <a:ext cx="4204291" cy="494624"/>
          </a:xfrm>
          <a:prstGeom prst="rect">
            <a:avLst/>
          </a:prstGeom>
          <a:noFill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l" latinLnBrk="0"/>
            <a:r>
              <a:rPr lang="en-US" altLang="ko-KR" sz="2600" dirty="0">
                <a:effectLst/>
                <a:latin typeface="Calibri" panose="020F0502020204030204" pitchFamily="34" charset="0"/>
              </a:rPr>
              <a:t>03. Trading Outcome</a:t>
            </a:r>
          </a:p>
        </p:txBody>
      </p:sp>
      <p:sp>
        <p:nvSpPr>
          <p:cNvPr id="20" name="Rectangle 3"/>
          <p:cNvSpPr txBox="1">
            <a:spLocks noChangeArrowheads="1"/>
          </p:cNvSpPr>
          <p:nvPr/>
        </p:nvSpPr>
        <p:spPr bwMode="auto">
          <a:xfrm>
            <a:off x="6604037" y="4106242"/>
            <a:ext cx="3753293" cy="1325620"/>
          </a:xfrm>
          <a:prstGeom prst="rect">
            <a:avLst/>
          </a:prstGeom>
          <a:noFill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l" latinLnBrk="0"/>
            <a:r>
              <a:rPr lang="en-US" altLang="ko-KR" sz="2000" b="0" dirty="0">
                <a:effectLst/>
                <a:latin typeface="Calibri" panose="020F0502020204030204" pitchFamily="34" charset="0"/>
              </a:rPr>
              <a:t>02-1. </a:t>
            </a:r>
            <a:r>
              <a:rPr lang="en-US" altLang="ko-KR" sz="2000" b="0" dirty="0" smtClean="0">
                <a:effectLst/>
                <a:latin typeface="Calibri" panose="020F0502020204030204" pitchFamily="34" charset="0"/>
              </a:rPr>
              <a:t>Get data from </a:t>
            </a:r>
            <a:r>
              <a:rPr lang="en-US" altLang="ko-KR" sz="2000" b="0" dirty="0" err="1" smtClean="0">
                <a:effectLst/>
                <a:latin typeface="Calibri" panose="020F0502020204030204" pitchFamily="34" charset="0"/>
              </a:rPr>
              <a:t>yahoofinance</a:t>
            </a:r>
            <a:endParaRPr lang="en-US" altLang="ko-KR" sz="2000" b="0" dirty="0" smtClean="0">
              <a:effectLst/>
              <a:latin typeface="Calibri" panose="020F0502020204030204" pitchFamily="34" charset="0"/>
            </a:endParaRPr>
          </a:p>
          <a:p>
            <a:pPr algn="l" latinLnBrk="0"/>
            <a:r>
              <a:rPr lang="en-US" altLang="ko-KR" sz="2000" b="0" dirty="0" smtClean="0">
                <a:effectLst/>
                <a:latin typeface="Calibri" panose="020F0502020204030204" pitchFamily="34" charset="0"/>
              </a:rPr>
              <a:t>02-2</a:t>
            </a:r>
            <a:r>
              <a:rPr lang="en-US" altLang="ko-KR" sz="2000" b="0" dirty="0">
                <a:effectLst/>
                <a:latin typeface="Calibri" panose="020F0502020204030204" pitchFamily="34" charset="0"/>
              </a:rPr>
              <a:t>. Using </a:t>
            </a:r>
            <a:r>
              <a:rPr lang="en-US" altLang="ko-KR" sz="2000" b="0" dirty="0" err="1">
                <a:effectLst/>
                <a:latin typeface="Calibri" panose="020F0502020204030204" pitchFamily="34" charset="0"/>
              </a:rPr>
              <a:t>keras</a:t>
            </a:r>
            <a:r>
              <a:rPr lang="en-US" altLang="ko-KR" sz="2000" b="0" dirty="0">
                <a:effectLst/>
                <a:latin typeface="Calibri" panose="020F0502020204030204" pitchFamily="34" charset="0"/>
              </a:rPr>
              <a:t> </a:t>
            </a:r>
            <a:endParaRPr lang="en-US" altLang="ko-KR" sz="2000" b="0" dirty="0" smtClean="0">
              <a:effectLst/>
              <a:latin typeface="Calibri" panose="020F0502020204030204" pitchFamily="34" charset="0"/>
            </a:endParaRPr>
          </a:p>
          <a:p>
            <a:pPr algn="l" latinLnBrk="0"/>
            <a:r>
              <a:rPr lang="en-US" altLang="ko-KR" sz="2000" b="0" dirty="0" smtClean="0">
                <a:effectLst/>
                <a:latin typeface="Calibri" panose="020F0502020204030204" pitchFamily="34" charset="0"/>
              </a:rPr>
              <a:t>02-3</a:t>
            </a:r>
            <a:r>
              <a:rPr lang="en-US" altLang="ko-KR" sz="2000" b="0" dirty="0">
                <a:effectLst/>
                <a:latin typeface="Calibri" panose="020F0502020204030204" pitchFamily="34" charset="0"/>
              </a:rPr>
              <a:t>. Prediction</a:t>
            </a:r>
          </a:p>
          <a:p>
            <a:pPr algn="l" latinLnBrk="0"/>
            <a:endParaRPr lang="en-US" altLang="ko-KR" sz="2000" b="0" dirty="0">
              <a:effectLst/>
              <a:latin typeface="Calibri" panose="020F0502020204030204" pitchFamily="34" charset="0"/>
            </a:endParaRPr>
          </a:p>
        </p:txBody>
      </p:sp>
      <p:sp>
        <p:nvSpPr>
          <p:cNvPr id="30" name="Rectangle 3"/>
          <p:cNvSpPr txBox="1">
            <a:spLocks noChangeArrowheads="1"/>
          </p:cNvSpPr>
          <p:nvPr/>
        </p:nvSpPr>
        <p:spPr bwMode="auto">
          <a:xfrm>
            <a:off x="6604036" y="5519124"/>
            <a:ext cx="3996805" cy="1017844"/>
          </a:xfrm>
          <a:prstGeom prst="rect">
            <a:avLst/>
          </a:prstGeom>
          <a:noFill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l" latinLnBrk="0"/>
            <a:r>
              <a:rPr lang="en-US" altLang="ko-KR" sz="2000" b="0" dirty="0">
                <a:effectLst/>
                <a:latin typeface="Calibri" panose="020F0502020204030204" pitchFamily="34" charset="0"/>
              </a:rPr>
              <a:t>03-1. </a:t>
            </a:r>
            <a:r>
              <a:rPr lang="en-US" altLang="ko-KR" sz="2000" b="0" dirty="0" err="1">
                <a:effectLst/>
                <a:latin typeface="Calibri" panose="020F0502020204030204" pitchFamily="34" charset="0"/>
              </a:rPr>
              <a:t>Profitday</a:t>
            </a:r>
            <a:r>
              <a:rPr lang="en-US" altLang="ko-KR" sz="2000" b="0" dirty="0">
                <a:effectLst/>
                <a:latin typeface="Calibri" panose="020F0502020204030204" pitchFamily="34" charset="0"/>
              </a:rPr>
              <a:t> ratio</a:t>
            </a:r>
          </a:p>
          <a:p>
            <a:pPr algn="l" latinLnBrk="0"/>
            <a:r>
              <a:rPr lang="en-US" altLang="ko-KR" sz="2000" b="0" dirty="0">
                <a:effectLst/>
                <a:latin typeface="Calibri" panose="020F0502020204030204" pitchFamily="34" charset="0"/>
              </a:rPr>
              <a:t>03-2. Expected </a:t>
            </a:r>
            <a:r>
              <a:rPr lang="en-US" altLang="ko-KR" sz="2000" b="0" dirty="0" smtClean="0">
                <a:effectLst/>
                <a:latin typeface="Calibri" panose="020F0502020204030204" pitchFamily="34" charset="0"/>
              </a:rPr>
              <a:t>P/L</a:t>
            </a:r>
          </a:p>
          <a:p>
            <a:pPr algn="l" latinLnBrk="0"/>
            <a:r>
              <a:rPr lang="en-US" altLang="ko-KR" sz="2000" b="0" dirty="0" smtClean="0">
                <a:effectLst/>
                <a:latin typeface="Calibri" panose="020F0502020204030204" pitchFamily="34" charset="0"/>
              </a:rPr>
              <a:t>03-3. </a:t>
            </a:r>
            <a:r>
              <a:rPr lang="en-US" altLang="ko-KR" sz="2000" b="0" dirty="0" smtClean="0">
                <a:effectLst/>
                <a:latin typeface="Calibri" panose="020F0502020204030204" pitchFamily="34" charset="0"/>
              </a:rPr>
              <a:t>Further reading &amp; </a:t>
            </a:r>
            <a:r>
              <a:rPr lang="en-US" altLang="ko-KR" sz="2000" b="0" dirty="0" smtClean="0">
                <a:effectLst/>
                <a:latin typeface="Calibri" panose="020F0502020204030204" pitchFamily="34" charset="0"/>
              </a:rPr>
              <a:t>F</a:t>
            </a:r>
            <a:r>
              <a:rPr lang="en-US" altLang="ko-KR" sz="2000" b="0" dirty="0" smtClean="0">
                <a:effectLst/>
                <a:latin typeface="Calibri" panose="020F0502020204030204" pitchFamily="34" charset="0"/>
              </a:rPr>
              <a:t>uture plan</a:t>
            </a:r>
            <a:endParaRPr lang="en-US" altLang="ko-KR" sz="2000" b="0" dirty="0">
              <a:effectLst/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2588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871610"/>
            <a:ext cx="11233150" cy="360448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691" y="316393"/>
            <a:ext cx="10944550" cy="55521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l" latinLnBrk="0">
              <a:lnSpc>
                <a:spcPct val="80000"/>
              </a:lnSpc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</a:rPr>
              <a:t>What is RNN?</a:t>
            </a:r>
          </a:p>
        </p:txBody>
      </p:sp>
      <p:grpSp>
        <p:nvGrpSpPr>
          <p:cNvPr id="37" name="Group 36"/>
          <p:cNvGrpSpPr/>
          <p:nvPr/>
        </p:nvGrpSpPr>
        <p:grpSpPr>
          <a:xfrm>
            <a:off x="7242345" y="3145494"/>
            <a:ext cx="784266" cy="420006"/>
            <a:chOff x="3246637" y="2558266"/>
            <a:chExt cx="883575" cy="616450"/>
          </a:xfrm>
        </p:grpSpPr>
        <p:sp>
          <p:nvSpPr>
            <p:cNvPr id="34" name="Chevron 33"/>
            <p:cNvSpPr/>
            <p:nvPr/>
          </p:nvSpPr>
          <p:spPr>
            <a:xfrm>
              <a:off x="3246637" y="2558266"/>
              <a:ext cx="400692" cy="616450"/>
            </a:xfrm>
            <a:prstGeom prst="chevron">
              <a:avLst>
                <a:gd name="adj" fmla="val 60145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5" name="Chevron 34"/>
            <p:cNvSpPr/>
            <p:nvPr/>
          </p:nvSpPr>
          <p:spPr>
            <a:xfrm>
              <a:off x="3488077" y="2558266"/>
              <a:ext cx="400692" cy="616450"/>
            </a:xfrm>
            <a:prstGeom prst="chevron">
              <a:avLst>
                <a:gd name="adj" fmla="val 60145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6" name="Chevron 35"/>
            <p:cNvSpPr/>
            <p:nvPr/>
          </p:nvSpPr>
          <p:spPr>
            <a:xfrm>
              <a:off x="3729520" y="2558266"/>
              <a:ext cx="400692" cy="616450"/>
            </a:xfrm>
            <a:prstGeom prst="chevron">
              <a:avLst>
                <a:gd name="adj" fmla="val 60145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33" name="그림 32">
            <a:extLst>
              <a:ext uri="{FF2B5EF4-FFF2-40B4-BE49-F238E27FC236}">
                <a16:creationId xmlns="" xmlns:a16="http://schemas.microsoft.com/office/drawing/2014/main" id="{DB3894AC-FD5E-430E-BE65-C880C892F7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567" y="2025097"/>
            <a:ext cx="6802611" cy="2660800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="" xmlns:a16="http://schemas.microsoft.com/office/drawing/2014/main" id="{AF41FAE9-C684-4CDE-AF67-936E33A65C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4943" y="2509837"/>
            <a:ext cx="3181350" cy="1838325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="" xmlns:a16="http://schemas.microsoft.com/office/drawing/2014/main" id="{02DD4B5D-985A-44EB-95F6-B43A2F4D41ED}"/>
              </a:ext>
            </a:extLst>
          </p:cNvPr>
          <p:cNvSpPr txBox="1"/>
          <p:nvPr/>
        </p:nvSpPr>
        <p:spPr>
          <a:xfrm>
            <a:off x="5552085" y="6368257"/>
            <a:ext cx="6521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hlinkClick r:id="rId4"/>
              </a:rPr>
              <a:t>http://colah.github.io/posts/2015-08-Understanding-LSTMs/</a:t>
            </a:r>
            <a:endParaRPr lang="ko-KR" altLang="en-US" dirty="0"/>
          </a:p>
        </p:txBody>
      </p:sp>
      <p:sp>
        <p:nvSpPr>
          <p:cNvPr id="49" name="TextBox 48">
            <a:extLst>
              <a:ext uri="{FF2B5EF4-FFF2-40B4-BE49-F238E27FC236}">
                <a16:creationId xmlns="" xmlns:a16="http://schemas.microsoft.com/office/drawing/2014/main" id="{4E8810D0-8BED-44C5-ADCE-AFF80FD88449}"/>
              </a:ext>
            </a:extLst>
          </p:cNvPr>
          <p:cNvSpPr txBox="1"/>
          <p:nvPr/>
        </p:nvSpPr>
        <p:spPr>
          <a:xfrm>
            <a:off x="549447" y="883713"/>
            <a:ext cx="7085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en-US" altLang="ko-KR">
                <a:latin typeface="Calibri" panose="020F0502020204030204" pitchFamily="34" charset="0"/>
              </a:rPr>
              <a:t>01-1. RNN and Long-Term Dependencies</a:t>
            </a:r>
            <a:endParaRPr lang="en-US" altLang="ko-KR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5492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00690" y="900893"/>
            <a:ext cx="11233150" cy="360448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690" y="316393"/>
            <a:ext cx="11211933" cy="55521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l" latinLnBrk="0">
              <a:lnSpc>
                <a:spcPct val="80000"/>
              </a:lnSpc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</a:rPr>
              <a:t>Long-Term Dependencies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="" xmlns:a16="http://schemas.microsoft.com/office/drawing/2014/main" id="{02DD4B5D-985A-44EB-95F6-B43A2F4D41ED}"/>
              </a:ext>
            </a:extLst>
          </p:cNvPr>
          <p:cNvSpPr txBox="1"/>
          <p:nvPr/>
        </p:nvSpPr>
        <p:spPr>
          <a:xfrm>
            <a:off x="5552085" y="6368257"/>
            <a:ext cx="6521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hlinkClick r:id="rId2"/>
              </a:rPr>
              <a:t>http://colah.github.io/posts/2015-08-Understanding-LSTMs/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320AC3E2-EEF5-4D08-A4CF-FA6C794FFC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995" y="2273956"/>
            <a:ext cx="7096125" cy="1743075"/>
          </a:xfrm>
          <a:prstGeom prst="rect">
            <a:avLst/>
          </a:prstGeom>
        </p:spPr>
      </p:pic>
      <p:grpSp>
        <p:nvGrpSpPr>
          <p:cNvPr id="17" name="Group 36">
            <a:extLst>
              <a:ext uri="{FF2B5EF4-FFF2-40B4-BE49-F238E27FC236}">
                <a16:creationId xmlns="" xmlns:a16="http://schemas.microsoft.com/office/drawing/2014/main" id="{BCA61070-192D-484B-9907-1E199B84C288}"/>
              </a:ext>
            </a:extLst>
          </p:cNvPr>
          <p:cNvGrpSpPr/>
          <p:nvPr/>
        </p:nvGrpSpPr>
        <p:grpSpPr>
          <a:xfrm>
            <a:off x="4727334" y="4772638"/>
            <a:ext cx="784266" cy="420006"/>
            <a:chOff x="3246637" y="2558266"/>
            <a:chExt cx="883575" cy="616450"/>
          </a:xfrm>
        </p:grpSpPr>
        <p:sp>
          <p:nvSpPr>
            <p:cNvPr id="18" name="Chevron 33">
              <a:extLst>
                <a:ext uri="{FF2B5EF4-FFF2-40B4-BE49-F238E27FC236}">
                  <a16:creationId xmlns="" xmlns:a16="http://schemas.microsoft.com/office/drawing/2014/main" id="{BA9A5DB3-3284-4DEF-8201-97529733C9F1}"/>
                </a:ext>
              </a:extLst>
            </p:cNvPr>
            <p:cNvSpPr/>
            <p:nvPr/>
          </p:nvSpPr>
          <p:spPr>
            <a:xfrm>
              <a:off x="3246637" y="2558266"/>
              <a:ext cx="400692" cy="616450"/>
            </a:xfrm>
            <a:prstGeom prst="chevron">
              <a:avLst>
                <a:gd name="adj" fmla="val 60145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9" name="Chevron 34">
              <a:extLst>
                <a:ext uri="{FF2B5EF4-FFF2-40B4-BE49-F238E27FC236}">
                  <a16:creationId xmlns="" xmlns:a16="http://schemas.microsoft.com/office/drawing/2014/main" id="{8A790B1B-921D-4F08-AF05-301EE8BA40B2}"/>
                </a:ext>
              </a:extLst>
            </p:cNvPr>
            <p:cNvSpPr/>
            <p:nvPr/>
          </p:nvSpPr>
          <p:spPr>
            <a:xfrm>
              <a:off x="3488077" y="2558266"/>
              <a:ext cx="400692" cy="616450"/>
            </a:xfrm>
            <a:prstGeom prst="chevron">
              <a:avLst>
                <a:gd name="adj" fmla="val 60145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0" name="Chevron 35">
              <a:extLst>
                <a:ext uri="{FF2B5EF4-FFF2-40B4-BE49-F238E27FC236}">
                  <a16:creationId xmlns="" xmlns:a16="http://schemas.microsoft.com/office/drawing/2014/main" id="{7E922928-1F4E-4696-9CE4-9F9FD43BDEE2}"/>
                </a:ext>
              </a:extLst>
            </p:cNvPr>
            <p:cNvSpPr/>
            <p:nvPr/>
          </p:nvSpPr>
          <p:spPr>
            <a:xfrm>
              <a:off x="3729520" y="2558266"/>
              <a:ext cx="400692" cy="616450"/>
            </a:xfrm>
            <a:prstGeom prst="chevron">
              <a:avLst>
                <a:gd name="adj" fmla="val 60145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21" name="그림 20">
            <a:extLst>
              <a:ext uri="{FF2B5EF4-FFF2-40B4-BE49-F238E27FC236}">
                <a16:creationId xmlns="" xmlns:a16="http://schemas.microsoft.com/office/drawing/2014/main" id="{9FAF8B2E-A526-4073-9559-981A8D55B9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5120" y="4144256"/>
            <a:ext cx="3771900" cy="16573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73125" y="926248"/>
            <a:ext cx="38464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Calibri" panose="020F0502020204030204" pitchFamily="34" charset="0"/>
              </a:rPr>
              <a:t>01-2. </a:t>
            </a:r>
            <a:r>
              <a:rPr lang="en-US" altLang="ko-KR" dirty="0" smtClean="0">
                <a:latin typeface="Calibri" panose="020F0502020204030204" pitchFamily="34" charset="0"/>
              </a:rPr>
              <a:t>Long-Short Term Model(LSTM)</a:t>
            </a:r>
            <a:endParaRPr lang="en-US" altLang="ko-KR" dirty="0">
              <a:latin typeface="Calibri" panose="020F0502020204030204" pitchFamily="34" charset="0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83797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580285"/>
            <a:ext cx="11233150" cy="360448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690" y="316393"/>
            <a:ext cx="11211933" cy="55521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l" latinLnBrk="0">
              <a:lnSpc>
                <a:spcPct val="80000"/>
              </a:lnSpc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</a:rPr>
              <a:t>LSTM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="" xmlns:a16="http://schemas.microsoft.com/office/drawing/2014/main" id="{02DD4B5D-985A-44EB-95F6-B43A2F4D41ED}"/>
              </a:ext>
            </a:extLst>
          </p:cNvPr>
          <p:cNvSpPr txBox="1"/>
          <p:nvPr/>
        </p:nvSpPr>
        <p:spPr>
          <a:xfrm>
            <a:off x="5552085" y="6368257"/>
            <a:ext cx="6521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hlinkClick r:id="rId2"/>
              </a:rPr>
              <a:t>http://colah.github.io/posts/2015-08-Understanding-LSTMs/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E62C9033-BB49-4EDD-A7A6-8DA8496EAA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5784" y="3790950"/>
            <a:ext cx="7067550" cy="306705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7CBD2594-6006-4449-8F15-9ABB99B000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444" y="970147"/>
            <a:ext cx="6915150" cy="3028950"/>
          </a:xfrm>
          <a:prstGeom prst="rect">
            <a:avLst/>
          </a:prstGeom>
        </p:spPr>
      </p:pic>
      <p:grpSp>
        <p:nvGrpSpPr>
          <p:cNvPr id="13" name="Group 36">
            <a:extLst>
              <a:ext uri="{FF2B5EF4-FFF2-40B4-BE49-F238E27FC236}">
                <a16:creationId xmlns="" xmlns:a16="http://schemas.microsoft.com/office/drawing/2014/main" id="{4B4A9DD3-08FA-4A5A-8199-AC670D108779}"/>
              </a:ext>
            </a:extLst>
          </p:cNvPr>
          <p:cNvGrpSpPr/>
          <p:nvPr/>
        </p:nvGrpSpPr>
        <p:grpSpPr>
          <a:xfrm>
            <a:off x="7394745" y="2943818"/>
            <a:ext cx="784266" cy="420006"/>
            <a:chOff x="3246637" y="2558266"/>
            <a:chExt cx="883575" cy="616450"/>
          </a:xfrm>
        </p:grpSpPr>
        <p:sp>
          <p:nvSpPr>
            <p:cNvPr id="14" name="Chevron 33">
              <a:extLst>
                <a:ext uri="{FF2B5EF4-FFF2-40B4-BE49-F238E27FC236}">
                  <a16:creationId xmlns="" xmlns:a16="http://schemas.microsoft.com/office/drawing/2014/main" id="{59DD1A5A-42F4-4E33-B771-D8FF1E57AA49}"/>
                </a:ext>
              </a:extLst>
            </p:cNvPr>
            <p:cNvSpPr/>
            <p:nvPr/>
          </p:nvSpPr>
          <p:spPr>
            <a:xfrm>
              <a:off x="3246637" y="2558266"/>
              <a:ext cx="400692" cy="616450"/>
            </a:xfrm>
            <a:prstGeom prst="chevron">
              <a:avLst>
                <a:gd name="adj" fmla="val 60145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Chevron 34">
              <a:extLst>
                <a:ext uri="{FF2B5EF4-FFF2-40B4-BE49-F238E27FC236}">
                  <a16:creationId xmlns="" xmlns:a16="http://schemas.microsoft.com/office/drawing/2014/main" id="{3002B2CF-D6A5-44AE-9763-C5267F612372}"/>
                </a:ext>
              </a:extLst>
            </p:cNvPr>
            <p:cNvSpPr/>
            <p:nvPr/>
          </p:nvSpPr>
          <p:spPr>
            <a:xfrm>
              <a:off x="3488077" y="2558266"/>
              <a:ext cx="400692" cy="616450"/>
            </a:xfrm>
            <a:prstGeom prst="chevron">
              <a:avLst>
                <a:gd name="adj" fmla="val 60145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6" name="Chevron 35">
              <a:extLst>
                <a:ext uri="{FF2B5EF4-FFF2-40B4-BE49-F238E27FC236}">
                  <a16:creationId xmlns="" xmlns:a16="http://schemas.microsoft.com/office/drawing/2014/main" id="{6E899A37-7602-4080-B4D3-FEBEEF942FE9}"/>
                </a:ext>
              </a:extLst>
            </p:cNvPr>
            <p:cNvSpPr/>
            <p:nvPr/>
          </p:nvSpPr>
          <p:spPr>
            <a:xfrm>
              <a:off x="3729520" y="2558266"/>
              <a:ext cx="400692" cy="616450"/>
            </a:xfrm>
            <a:prstGeom prst="chevron">
              <a:avLst>
                <a:gd name="adj" fmla="val 60145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89263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00690" y="687006"/>
            <a:ext cx="11233150" cy="360448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21907" y="226842"/>
            <a:ext cx="11211933" cy="55521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l" latinLnBrk="0">
              <a:lnSpc>
                <a:spcPct val="80000"/>
              </a:lnSpc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</a:rPr>
              <a:t>02. Prediction using LSTM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="" xmlns:a16="http://schemas.microsoft.com/office/drawing/2014/main" id="{02DD4B5D-985A-44EB-95F6-B43A2F4D41ED}"/>
              </a:ext>
            </a:extLst>
          </p:cNvPr>
          <p:cNvSpPr txBox="1"/>
          <p:nvPr/>
        </p:nvSpPr>
        <p:spPr>
          <a:xfrm>
            <a:off x="8203845" y="6464242"/>
            <a:ext cx="6521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hlinkClick r:id="rId2"/>
              </a:rPr>
              <a:t>https://github.com/kyunghankim/TIL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85800" y="690335"/>
            <a:ext cx="4901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02-1. Get data from </a:t>
            </a:r>
            <a:r>
              <a:rPr lang="en-US" altLang="ko-KR" dirty="0" err="1" smtClean="0"/>
              <a:t>yahoofinance</a:t>
            </a:r>
            <a:r>
              <a:rPr lang="en-US" altLang="ko-KR" dirty="0" smtClean="0"/>
              <a:t> using R</a:t>
            </a:r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690" y="1126073"/>
            <a:ext cx="6512758" cy="5615777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2422" y="1126073"/>
            <a:ext cx="4549370" cy="5675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043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685144"/>
            <a:ext cx="11233150" cy="360448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642" y="205292"/>
            <a:ext cx="11211933" cy="55521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l" latinLnBrk="0">
              <a:lnSpc>
                <a:spcPct val="80000"/>
              </a:lnSpc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</a:rPr>
              <a:t>02. Prediction using LSTM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="" xmlns:a16="http://schemas.microsoft.com/office/drawing/2014/main" id="{02DD4B5D-985A-44EB-95F6-B43A2F4D41ED}"/>
              </a:ext>
            </a:extLst>
          </p:cNvPr>
          <p:cNvSpPr txBox="1"/>
          <p:nvPr/>
        </p:nvSpPr>
        <p:spPr>
          <a:xfrm>
            <a:off x="8203845" y="6464242"/>
            <a:ext cx="6521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hlinkClick r:id="rId2"/>
              </a:rPr>
              <a:t>https://github.com/kyunghankim/TIL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C14E167F-6F22-45B6-B9E7-2CDFF79C1B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649" y="1071880"/>
            <a:ext cx="5237436" cy="578612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CB16FA44-3970-45F9-8852-4991D009BC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071880"/>
            <a:ext cx="5510285" cy="578612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21792" y="637875"/>
            <a:ext cx="5358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02-2. Using </a:t>
            </a:r>
            <a:r>
              <a:rPr lang="en-US" altLang="ko-KR" dirty="0" err="1" smtClean="0"/>
              <a:t>keras</a:t>
            </a:r>
            <a:r>
              <a:rPr lang="en-US" altLang="ko-KR" dirty="0" smtClean="0"/>
              <a:t> on </a:t>
            </a:r>
            <a:r>
              <a:rPr lang="en-US" altLang="ko-KR" dirty="0" err="1" smtClean="0"/>
              <a:t>jupyter</a:t>
            </a:r>
            <a:r>
              <a:rPr lang="en-US" altLang="ko-KR" dirty="0" smtClean="0"/>
              <a:t> notebook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53472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580285"/>
            <a:ext cx="11233150" cy="360448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642" y="133628"/>
            <a:ext cx="11211933" cy="55521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l" latinLnBrk="0">
              <a:lnSpc>
                <a:spcPct val="80000"/>
              </a:lnSpc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</a:rPr>
              <a:t>Using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</a:rPr>
              <a:t>Keras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</a:rPr>
              <a:t> &amp; Prediction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7E94B4CF-185E-47B2-B5CE-F98DC2867E27}"/>
              </a:ext>
            </a:extLst>
          </p:cNvPr>
          <p:cNvSpPr txBox="1"/>
          <p:nvPr/>
        </p:nvSpPr>
        <p:spPr>
          <a:xfrm>
            <a:off x="8203845" y="6464242"/>
            <a:ext cx="6521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hlinkClick r:id="rId2"/>
              </a:rPr>
              <a:t>https://github.com/kyunghankim/TIL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00642" y="562572"/>
            <a:ext cx="5358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02-2. Using </a:t>
            </a:r>
            <a:r>
              <a:rPr lang="en-US" altLang="ko-KR" dirty="0" err="1" smtClean="0"/>
              <a:t>keras</a:t>
            </a:r>
            <a:r>
              <a:rPr lang="en-US" altLang="ko-KR" dirty="0" smtClean="0"/>
              <a:t> on </a:t>
            </a:r>
            <a:r>
              <a:rPr lang="en-US" altLang="ko-KR" dirty="0" err="1" smtClean="0"/>
              <a:t>jupyter</a:t>
            </a:r>
            <a:r>
              <a:rPr lang="en-US" altLang="ko-KR" dirty="0" smtClean="0"/>
              <a:t> notebook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642" y="2199190"/>
            <a:ext cx="4976822" cy="373261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25" y="1387390"/>
            <a:ext cx="5218928" cy="61474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9026" y="1065901"/>
            <a:ext cx="4384993" cy="5273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91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644293"/>
            <a:ext cx="11233150" cy="360448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690" y="170731"/>
            <a:ext cx="11211933" cy="55521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l" latinLnBrk="0">
              <a:lnSpc>
                <a:spcPct val="80000"/>
              </a:lnSpc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</a:rPr>
              <a:t>Using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</a:rPr>
              <a:t>Keras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</a:rPr>
              <a:t> &amp; Prediction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7E94B4CF-185E-47B2-B5CE-F98DC2867E27}"/>
              </a:ext>
            </a:extLst>
          </p:cNvPr>
          <p:cNvSpPr txBox="1"/>
          <p:nvPr/>
        </p:nvSpPr>
        <p:spPr>
          <a:xfrm>
            <a:off x="8203845" y="6464242"/>
            <a:ext cx="6521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hlinkClick r:id="rId2"/>
              </a:rPr>
              <a:t>https://github.com/kyunghankim/TIL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21792" y="637875"/>
            <a:ext cx="5358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02-2. Using </a:t>
            </a:r>
            <a:r>
              <a:rPr lang="en-US" altLang="ko-KR" dirty="0" err="1" smtClean="0"/>
              <a:t>keras</a:t>
            </a:r>
            <a:r>
              <a:rPr lang="en-US" altLang="ko-KR" dirty="0" smtClean="0"/>
              <a:t> on </a:t>
            </a:r>
            <a:r>
              <a:rPr lang="en-US" altLang="ko-KR" dirty="0" err="1" smtClean="0"/>
              <a:t>jupyter</a:t>
            </a:r>
            <a:r>
              <a:rPr lang="en-US" altLang="ko-KR" dirty="0" smtClean="0"/>
              <a:t> notebook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689" y="1199510"/>
            <a:ext cx="5273577" cy="563804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7678" y="1004741"/>
            <a:ext cx="6505575" cy="496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723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1972</TotalTime>
  <Words>274</Words>
  <Application>Microsoft Office PowerPoint</Application>
  <PresentationFormat>와이드스크린</PresentationFormat>
  <Paragraphs>69</Paragraphs>
  <Slides>15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0" baseType="lpstr">
      <vt:lpstr>맑은 고딕</vt:lpstr>
      <vt:lpstr>Arial</vt:lpstr>
      <vt:lpstr>Calibri</vt:lpstr>
      <vt:lpstr>Tahoma</vt:lpstr>
      <vt:lpstr>第一PPT，www.1ppt.com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第一PPT模板网-WWW.1PPT.COM</dc:title>
  <dc:creator>Bobbie</dc:creator>
  <cp:keywords>第一PPT模板网-WWW.1PPT.COM</cp:keywords>
  <cp:lastModifiedBy>student</cp:lastModifiedBy>
  <cp:revision>110</cp:revision>
  <dcterms:created xsi:type="dcterms:W3CDTF">2015-12-02T02:04:02Z</dcterms:created>
  <dcterms:modified xsi:type="dcterms:W3CDTF">2020-03-11T06:01:22Z</dcterms:modified>
  <cp:category>第一PPT模板网-WWW.1PPT.COM</cp:category>
</cp:coreProperties>
</file>